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7" r:id="rId2"/>
    <p:sldId id="258" r:id="rId3"/>
    <p:sldId id="259" r:id="rId4"/>
    <p:sldId id="260" r:id="rId5"/>
    <p:sldId id="261" r:id="rId6"/>
    <p:sldId id="262" r:id="rId7"/>
    <p:sldId id="267" r:id="rId8"/>
    <p:sldId id="368" r:id="rId9"/>
    <p:sldId id="263" r:id="rId10"/>
    <p:sldId id="274" r:id="rId11"/>
    <p:sldId id="275" r:id="rId12"/>
    <p:sldId id="276" r:id="rId13"/>
    <p:sldId id="277" r:id="rId14"/>
    <p:sldId id="278" r:id="rId15"/>
    <p:sldId id="265" r:id="rId16"/>
    <p:sldId id="266" r:id="rId17"/>
    <p:sldId id="264" r:id="rId18"/>
    <p:sldId id="279" r:id="rId19"/>
    <p:sldId id="280" r:id="rId20"/>
    <p:sldId id="281" r:id="rId21"/>
    <p:sldId id="268" r:id="rId22"/>
    <p:sldId id="269" r:id="rId23"/>
    <p:sldId id="283" r:id="rId24"/>
    <p:sldId id="270" r:id="rId25"/>
    <p:sldId id="282" r:id="rId26"/>
    <p:sldId id="271" r:id="rId27"/>
    <p:sldId id="272" r:id="rId28"/>
    <p:sldId id="273" r:id="rId29"/>
    <p:sldId id="284" r:id="rId30"/>
    <p:sldId id="287" r:id="rId31"/>
    <p:sldId id="286" r:id="rId32"/>
    <p:sldId id="285" r:id="rId33"/>
    <p:sldId id="288" r:id="rId34"/>
    <p:sldId id="289" r:id="rId35"/>
    <p:sldId id="371" r:id="rId36"/>
    <p:sldId id="331" r:id="rId37"/>
    <p:sldId id="323" r:id="rId38"/>
    <p:sldId id="324" r:id="rId39"/>
    <p:sldId id="325" r:id="rId40"/>
    <p:sldId id="326" r:id="rId41"/>
    <p:sldId id="327" r:id="rId42"/>
    <p:sldId id="328" r:id="rId43"/>
    <p:sldId id="329" r:id="rId44"/>
    <p:sldId id="330" r:id="rId45"/>
    <p:sldId id="332" r:id="rId46"/>
    <p:sldId id="290" r:id="rId47"/>
    <p:sldId id="334" r:id="rId48"/>
    <p:sldId id="333" r:id="rId49"/>
    <p:sldId id="291" r:id="rId50"/>
    <p:sldId id="292" r:id="rId51"/>
    <p:sldId id="293" r:id="rId52"/>
    <p:sldId id="294" r:id="rId53"/>
    <p:sldId id="295" r:id="rId54"/>
    <p:sldId id="296" r:id="rId55"/>
    <p:sldId id="297" r:id="rId56"/>
    <p:sldId id="298" r:id="rId57"/>
    <p:sldId id="308" r:id="rId58"/>
    <p:sldId id="309" r:id="rId59"/>
    <p:sldId id="310" r:id="rId60"/>
    <p:sldId id="311" r:id="rId61"/>
    <p:sldId id="312" r:id="rId62"/>
    <p:sldId id="313" r:id="rId63"/>
    <p:sldId id="314" r:id="rId64"/>
    <p:sldId id="315" r:id="rId65"/>
    <p:sldId id="316" r:id="rId66"/>
    <p:sldId id="317" r:id="rId67"/>
    <p:sldId id="318" r:id="rId68"/>
    <p:sldId id="320" r:id="rId69"/>
    <p:sldId id="321" r:id="rId70"/>
    <p:sldId id="322" r:id="rId71"/>
    <p:sldId id="335" r:id="rId72"/>
    <p:sldId id="336" r:id="rId73"/>
    <p:sldId id="337" r:id="rId74"/>
    <p:sldId id="338" r:id="rId75"/>
    <p:sldId id="339" r:id="rId76"/>
    <p:sldId id="340" r:id="rId77"/>
    <p:sldId id="341" r:id="rId78"/>
    <p:sldId id="342" r:id="rId79"/>
    <p:sldId id="343" r:id="rId80"/>
    <p:sldId id="346" r:id="rId81"/>
    <p:sldId id="347" r:id="rId82"/>
    <p:sldId id="348" r:id="rId83"/>
    <p:sldId id="344" r:id="rId84"/>
    <p:sldId id="345" r:id="rId85"/>
    <p:sldId id="351" r:id="rId86"/>
    <p:sldId id="349" r:id="rId87"/>
    <p:sldId id="350" r:id="rId88"/>
    <p:sldId id="352" r:id="rId89"/>
    <p:sldId id="353" r:id="rId90"/>
    <p:sldId id="354" r:id="rId91"/>
    <p:sldId id="355" r:id="rId92"/>
    <p:sldId id="356" r:id="rId93"/>
    <p:sldId id="357" r:id="rId94"/>
    <p:sldId id="358" r:id="rId95"/>
    <p:sldId id="359" r:id="rId96"/>
    <p:sldId id="360" r:id="rId97"/>
    <p:sldId id="365" r:id="rId98"/>
    <p:sldId id="364" r:id="rId99"/>
    <p:sldId id="362" r:id="rId100"/>
    <p:sldId id="367" r:id="rId101"/>
    <p:sldId id="366" r:id="rId102"/>
    <p:sldId id="361" r:id="rId103"/>
    <p:sldId id="363" r:id="rId104"/>
    <p:sldId id="372" r:id="rId105"/>
    <p:sldId id="370" r:id="rId106"/>
    <p:sldId id="369"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E31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11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DEE47-6BB8-4885-8D5B-9E2C41A18A06}" type="datetimeFigureOut">
              <a:rPr lang="en-US" smtClean="0"/>
              <a:t>5/3/2015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01713665-EB3F-4E54-8066-1CD0738A7E48}" type="slidenum">
              <a:rPr lang="en-US" smtClean="0"/>
              <a:t>‹#›</a:t>
            </a:fld>
            <a:endParaRPr lang="en-US"/>
          </a:p>
        </p:txBody>
      </p:sp>
    </p:spTree>
    <p:extLst>
      <p:ext uri="{BB962C8B-B14F-4D97-AF65-F5344CB8AC3E}">
        <p14:creationId xmlns:p14="http://schemas.microsoft.com/office/powerpoint/2010/main" val="105597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following slides, I’ve color coded the LCSH terms as follows:</a:t>
            </a:r>
          </a:p>
          <a:p>
            <a:endParaRPr lang="en-US" dirty="0" smtClean="0"/>
          </a:p>
          <a:p>
            <a:r>
              <a:rPr lang="en-US" dirty="0" smtClean="0"/>
              <a:t>red:</a:t>
            </a:r>
            <a:r>
              <a:rPr lang="en-US" baseline="0" dirty="0" smtClean="0"/>
              <a:t> genre/form</a:t>
            </a:r>
          </a:p>
          <a:p>
            <a:r>
              <a:rPr lang="en-US" baseline="0" dirty="0" smtClean="0"/>
              <a:t>blue: creator/contributor characteristics</a:t>
            </a:r>
          </a:p>
          <a:p>
            <a:r>
              <a:rPr lang="en-US" baseline="0" dirty="0" smtClean="0"/>
              <a:t>green: audience characteristics</a:t>
            </a:r>
          </a:p>
          <a:p>
            <a:r>
              <a:rPr lang="en-US" baseline="0" dirty="0" smtClean="0"/>
              <a:t>brown: time period of creation</a:t>
            </a:r>
          </a:p>
          <a:p>
            <a:r>
              <a:rPr lang="en-US" baseline="0" dirty="0" smtClean="0"/>
              <a:t>gray: subject</a:t>
            </a:r>
          </a:p>
          <a:p>
            <a:r>
              <a:rPr lang="en-US" baseline="0" dirty="0" smtClean="0"/>
              <a:t>purple: medium of performance</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a:t>
            </a:fld>
            <a:endParaRPr lang="en-US"/>
          </a:p>
        </p:txBody>
      </p:sp>
    </p:spTree>
    <p:extLst>
      <p:ext uri="{BB962C8B-B14F-4D97-AF65-F5344CB8AC3E}">
        <p14:creationId xmlns:p14="http://schemas.microsoft.com/office/powerpoint/2010/main" val="213983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a:t>
            </a:fld>
            <a:endParaRPr lang="en-US"/>
          </a:p>
        </p:txBody>
      </p:sp>
    </p:spTree>
    <p:extLst>
      <p:ext uri="{BB962C8B-B14F-4D97-AF65-F5344CB8AC3E}">
        <p14:creationId xmlns:p14="http://schemas.microsoft.com/office/powerpoint/2010/main" val="12973077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Oliver Twist was originally published in serial installments between February 1837 </a:t>
            </a:r>
            <a:r>
              <a:rPr lang="en-US" smtClean="0"/>
              <a:t>and April 1839</a:t>
            </a:r>
            <a:r>
              <a:rPr lang="en-US" dirty="0" smtClean="0"/>
              <a:t>.</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100</a:t>
            </a:fld>
            <a:endParaRPr lang="en-US"/>
          </a:p>
        </p:txBody>
      </p:sp>
    </p:spTree>
    <p:extLst>
      <p:ext uri="{BB962C8B-B14F-4D97-AF65-F5344CB8AC3E}">
        <p14:creationId xmlns:p14="http://schemas.microsoft.com/office/powerpoint/2010/main" val="9648139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first example, both</a:t>
            </a:r>
            <a:r>
              <a:rPr lang="en-US" baseline="0" dirty="0" smtClean="0"/>
              <a:t> the date of creation of the aggregate work and the dates of creation of individual works in the aggregation are coded in 046.  In most cases, only the dates of the works in the compilation will be of interest.  The second example shows that only $o and $p have been recorded for a compilation.</a:t>
            </a:r>
            <a:endParaRPr lang="en-US" dirty="0" smtClean="0"/>
          </a:p>
          <a:p>
            <a:endParaRPr lang="en-US" dirty="0" smtClean="0"/>
          </a:p>
          <a:p>
            <a:r>
              <a:rPr lang="en-US" dirty="0" smtClean="0"/>
              <a:t>The best American poetry is an annual</a:t>
            </a:r>
            <a:r>
              <a:rPr lang="en-US" baseline="0" dirty="0" smtClean="0"/>
              <a:t> </a:t>
            </a:r>
            <a:r>
              <a:rPr lang="en-US" dirty="0" smtClean="0"/>
              <a:t>anthology of poems from the previous calendar year.  In this case, the $2 code “marc” identifies dates formatted according to MARC 21 rules in field 008/07-14 for dates of publication/issuance. Examples include: YYYY (for year), MMDD (for month and day), 19uu (MARC convention showing unknown digits in a year date), 9999 (MARC convention showing that the end year date has not occurred or is not known).   Without the $2 code “marc”, 9999 in $p would literally mean the year nine</a:t>
            </a:r>
            <a:r>
              <a:rPr lang="en-US" baseline="0" dirty="0" smtClean="0"/>
              <a:t> thousand nine hundred ninety-nine.</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101</a:t>
            </a:fld>
            <a:endParaRPr lang="en-US"/>
          </a:p>
        </p:txBody>
      </p:sp>
    </p:spTree>
    <p:extLst>
      <p:ext uri="{BB962C8B-B14F-4D97-AF65-F5344CB8AC3E}">
        <p14:creationId xmlns:p14="http://schemas.microsoft.com/office/powerpoint/2010/main" val="12837064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388</a:t>
            </a:r>
            <a:r>
              <a:rPr lang="en-US" baseline="0" dirty="0" smtClean="0"/>
              <a:t> Field Definition: </a:t>
            </a:r>
            <a:r>
              <a:rPr lang="en-US" dirty="0" smtClean="0"/>
              <a:t>The time period of creation or origin of the work or expression (including aggregate works), or of the works or expressions contained in an aggregation. </a:t>
            </a:r>
          </a:p>
          <a:p>
            <a:endParaRPr lang="en-US" dirty="0" smtClean="0"/>
          </a:p>
          <a:p>
            <a:r>
              <a:rPr lang="en-US" dirty="0" smtClean="0"/>
              <a:t>First indicator value 1: The time period of creation or origin of the work/expression, or of the components of an aggregate work/expression considered collectively. </a:t>
            </a:r>
          </a:p>
          <a:p>
            <a:r>
              <a:rPr lang="en-US" dirty="0" smtClean="0"/>
              <a:t>First indicator value 2: The time period of creation or origin of an aggregate work/expression.</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102</a:t>
            </a:fld>
            <a:endParaRPr lang="en-US"/>
          </a:p>
        </p:txBody>
      </p:sp>
    </p:spTree>
    <p:extLst>
      <p:ext uri="{BB962C8B-B14F-4D97-AF65-F5344CB8AC3E}">
        <p14:creationId xmlns:p14="http://schemas.microsoft.com/office/powerpoint/2010/main" val="34250055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first example, if the creation date of the compilation is important, a 388 could be given for it as well, using first indicator value 2:</a:t>
            </a:r>
          </a:p>
          <a:p>
            <a:endParaRPr lang="en-US" baseline="0" dirty="0" smtClean="0"/>
          </a:p>
          <a:p>
            <a:r>
              <a:rPr lang="en-US" baseline="0" dirty="0" smtClean="0"/>
              <a:t>388 2_ 2013 $2 fast</a:t>
            </a:r>
          </a:p>
          <a:p>
            <a:r>
              <a:rPr lang="en-US" baseline="0" dirty="0" smtClean="0"/>
              <a:t>388 2_ Two thousand tens $2 </a:t>
            </a:r>
            <a:r>
              <a:rPr lang="en-US" baseline="0" dirty="0" err="1" smtClean="0"/>
              <a:t>lcsh</a:t>
            </a:r>
            <a:r>
              <a:rPr lang="en-US" baseline="0" dirty="0" smtClean="0"/>
              <a:t>   [actually, this decade isn’t yet established in LCSH]</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103</a:t>
            </a:fld>
            <a:endParaRPr lang="en-US"/>
          </a:p>
        </p:txBody>
      </p:sp>
    </p:spTree>
    <p:extLst>
      <p:ext uri="{BB962C8B-B14F-4D97-AF65-F5344CB8AC3E}">
        <p14:creationId xmlns:p14="http://schemas.microsoft.com/office/powerpoint/2010/main" val="29052152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included in the anthology are all from the 14th and 15th centuries,</a:t>
            </a:r>
            <a:r>
              <a:rPr lang="en-US" baseline="0" dirty="0" smtClean="0"/>
              <a:t> so the 046 has been coded with a range of 1300-1500.  If the exact dates of each of the five works in the collection were known, a more precise range could be given in the 046.</a:t>
            </a:r>
          </a:p>
          <a:p>
            <a:endParaRPr lang="en-US" baseline="0" dirty="0" smtClean="0"/>
          </a:p>
          <a:p>
            <a:r>
              <a:rPr lang="en-US" dirty="0" smtClean="0"/>
              <a:t>The tradition of love debate poetry : an introduction -- Le </a:t>
            </a:r>
            <a:r>
              <a:rPr lang="en-US" dirty="0" err="1" smtClean="0"/>
              <a:t>jugement</a:t>
            </a:r>
            <a:r>
              <a:rPr lang="en-US" dirty="0" smtClean="0"/>
              <a:t> </a:t>
            </a:r>
            <a:r>
              <a:rPr lang="en-US" dirty="0" err="1" smtClean="0"/>
              <a:t>dou</a:t>
            </a:r>
            <a:r>
              <a:rPr lang="en-US" dirty="0" smtClean="0"/>
              <a:t> </a:t>
            </a:r>
            <a:r>
              <a:rPr lang="en-US" dirty="0" err="1" smtClean="0"/>
              <a:t>roy</a:t>
            </a:r>
            <a:r>
              <a:rPr lang="en-US" dirty="0" smtClean="0"/>
              <a:t> de </a:t>
            </a:r>
            <a:r>
              <a:rPr lang="en-US" dirty="0" err="1" smtClean="0"/>
              <a:t>Behaingne</a:t>
            </a:r>
            <a:r>
              <a:rPr lang="en-US" dirty="0" smtClean="0"/>
              <a:t> (The judgment of the King of Bohemia) ; Le </a:t>
            </a:r>
            <a:r>
              <a:rPr lang="en-US" dirty="0" err="1" smtClean="0"/>
              <a:t>jugement</a:t>
            </a:r>
            <a:r>
              <a:rPr lang="en-US" dirty="0" smtClean="0"/>
              <a:t> </a:t>
            </a:r>
            <a:r>
              <a:rPr lang="en-US" dirty="0" err="1" smtClean="0"/>
              <a:t>dou</a:t>
            </a:r>
            <a:r>
              <a:rPr lang="en-US" dirty="0" smtClean="0"/>
              <a:t> </a:t>
            </a:r>
            <a:r>
              <a:rPr lang="en-US" dirty="0" err="1" smtClean="0"/>
              <a:t>roy</a:t>
            </a:r>
            <a:r>
              <a:rPr lang="en-US" dirty="0" smtClean="0"/>
              <a:t> de Navarre (The judgment of the King of Navarre) / Guillaume de Machaut -- The legend of good women / Geoffrey Chaucer -- Le </a:t>
            </a:r>
            <a:r>
              <a:rPr lang="en-US" dirty="0" err="1" smtClean="0"/>
              <a:t>debat</a:t>
            </a:r>
            <a:r>
              <a:rPr lang="en-US" dirty="0" smtClean="0"/>
              <a:t> de </a:t>
            </a:r>
            <a:r>
              <a:rPr lang="en-US" dirty="0" err="1" smtClean="0"/>
              <a:t>deux</a:t>
            </a:r>
            <a:r>
              <a:rPr lang="en-US" dirty="0" smtClean="0"/>
              <a:t> </a:t>
            </a:r>
            <a:r>
              <a:rPr lang="en-US" dirty="0" err="1" smtClean="0"/>
              <a:t>amans</a:t>
            </a:r>
            <a:r>
              <a:rPr lang="en-US" dirty="0" smtClean="0"/>
              <a:t> (The debate of two lovers) / Christine de </a:t>
            </a:r>
            <a:r>
              <a:rPr lang="en-US" dirty="0" err="1" smtClean="0"/>
              <a:t>Pizan</a:t>
            </a:r>
            <a:r>
              <a:rPr lang="en-US" dirty="0" smtClean="0"/>
              <a:t> -- Le livre des </a:t>
            </a:r>
            <a:r>
              <a:rPr lang="en-US" dirty="0" err="1" smtClean="0"/>
              <a:t>quatre</a:t>
            </a:r>
            <a:r>
              <a:rPr lang="en-US" dirty="0" smtClean="0"/>
              <a:t> dames (The book of the four ladies) / Alain </a:t>
            </a:r>
            <a:r>
              <a:rPr lang="en-US" dirty="0" err="1" smtClean="0"/>
              <a:t>Chartier</a:t>
            </a:r>
            <a:r>
              <a:rPr lang="en-US" dirty="0" smtClean="0"/>
              <a:t>.</a:t>
            </a:r>
          </a:p>
          <a:p>
            <a:endParaRPr lang="en-US" dirty="0" smtClean="0"/>
          </a:p>
          <a:p>
            <a:r>
              <a:rPr lang="en-US" dirty="0" smtClean="0"/>
              <a:t>Birth/death</a:t>
            </a:r>
            <a:r>
              <a:rPr lang="en-US" baseline="0" dirty="0" smtClean="0"/>
              <a:t> dates:</a:t>
            </a:r>
            <a:endParaRPr lang="en-US" dirty="0" smtClean="0"/>
          </a:p>
          <a:p>
            <a:r>
              <a:rPr lang="en-US" dirty="0" smtClean="0"/>
              <a:t>Guillaume</a:t>
            </a:r>
            <a:r>
              <a:rPr lang="en-US" baseline="0" dirty="0" smtClean="0"/>
              <a:t> de Machaut: 1300?-1377</a:t>
            </a:r>
          </a:p>
          <a:p>
            <a:r>
              <a:rPr lang="en-US" baseline="0" dirty="0" smtClean="0"/>
              <a:t>Geoffrey Chaucer: ca. 1342-1400</a:t>
            </a:r>
          </a:p>
          <a:p>
            <a:r>
              <a:rPr lang="en-US" baseline="0" dirty="0" smtClean="0"/>
              <a:t>Christine de </a:t>
            </a:r>
            <a:r>
              <a:rPr lang="en-US" baseline="0" dirty="0" err="1" smtClean="0"/>
              <a:t>Pizan</a:t>
            </a:r>
            <a:r>
              <a:rPr lang="en-US" baseline="0" dirty="0" smtClean="0"/>
              <a:t>: ca. 1364-1430</a:t>
            </a:r>
          </a:p>
          <a:p>
            <a:r>
              <a:rPr lang="en-US" baseline="0" dirty="0" smtClean="0"/>
              <a:t>Alain </a:t>
            </a:r>
            <a:r>
              <a:rPr lang="en-US" baseline="0" dirty="0" err="1" smtClean="0"/>
              <a:t>Chartier</a:t>
            </a:r>
            <a:r>
              <a:rPr lang="en-US" baseline="0" dirty="0" smtClean="0"/>
              <a:t>: </a:t>
            </a:r>
            <a:r>
              <a:rPr lang="en-US" dirty="0" smtClean="0"/>
              <a:t>ca. 1385-ca.</a:t>
            </a:r>
            <a:r>
              <a:rPr lang="en-US" baseline="0" dirty="0" smtClean="0"/>
              <a:t> 1433</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104</a:t>
            </a:fld>
            <a:endParaRPr lang="en-US"/>
          </a:p>
        </p:txBody>
      </p:sp>
    </p:spTree>
    <p:extLst>
      <p:ext uri="{BB962C8B-B14F-4D97-AF65-F5344CB8AC3E}">
        <p14:creationId xmlns:p14="http://schemas.microsoft.com/office/powerpoint/2010/main" val="27544903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105</a:t>
            </a:fld>
            <a:endParaRPr lang="en-US"/>
          </a:p>
        </p:txBody>
      </p:sp>
    </p:spTree>
    <p:extLst>
      <p:ext uri="{BB962C8B-B14F-4D97-AF65-F5344CB8AC3E}">
        <p14:creationId xmlns:p14="http://schemas.microsoft.com/office/powerpoint/2010/main" val="8533940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 large bullet:</a:t>
            </a:r>
            <a:r>
              <a:rPr lang="en-US" baseline="0" dirty="0" smtClean="0"/>
              <a:t> When time period of creation is part of the LCSH string that we will eventually stop using?  When it’s part of the title?  Other circumstances?  At University of Washington, media catalogers are now routinely adding the date of creation to video records for films and television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106</a:t>
            </a:fld>
            <a:endParaRPr lang="en-US"/>
          </a:p>
        </p:txBody>
      </p:sp>
    </p:spTree>
    <p:extLst>
      <p:ext uri="{BB962C8B-B14F-4D97-AF65-F5344CB8AC3E}">
        <p14:creationId xmlns:p14="http://schemas.microsoft.com/office/powerpoint/2010/main" val="74176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11</a:t>
            </a:fld>
            <a:endParaRPr lang="en-US"/>
          </a:p>
        </p:txBody>
      </p:sp>
    </p:spTree>
    <p:extLst>
      <p:ext uri="{BB962C8B-B14F-4D97-AF65-F5344CB8AC3E}">
        <p14:creationId xmlns:p14="http://schemas.microsoft.com/office/powerpoint/2010/main" val="262941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12</a:t>
            </a:fld>
            <a:endParaRPr lang="en-US"/>
          </a:p>
        </p:txBody>
      </p:sp>
    </p:spTree>
    <p:extLst>
      <p:ext uri="{BB962C8B-B14F-4D97-AF65-F5344CB8AC3E}">
        <p14:creationId xmlns:p14="http://schemas.microsoft.com/office/powerpoint/2010/main" val="8819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13</a:t>
            </a:fld>
            <a:endParaRPr lang="en-US"/>
          </a:p>
        </p:txBody>
      </p:sp>
    </p:spTree>
    <p:extLst>
      <p:ext uri="{BB962C8B-B14F-4D97-AF65-F5344CB8AC3E}">
        <p14:creationId xmlns:p14="http://schemas.microsoft.com/office/powerpoint/2010/main" val="386569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 of Subject Heading and Term Source</a:t>
            </a:r>
            <a:r>
              <a:rPr lang="en-US" baseline="0" dirty="0" smtClean="0"/>
              <a:t> Codes.  It’s a very long list, and only the first four codes in the list are shown at the bottom of the slide.</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14</a:t>
            </a:fld>
            <a:endParaRPr lang="en-US"/>
          </a:p>
        </p:txBody>
      </p:sp>
    </p:spTree>
    <p:extLst>
      <p:ext uri="{BB962C8B-B14F-4D97-AF65-F5344CB8AC3E}">
        <p14:creationId xmlns:p14="http://schemas.microsoft.com/office/powerpoint/2010/main" val="374642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primary source for access to the approved terms will be Classification Web, and the terms will also be made freely available on LC’s web site.  Hopefully</a:t>
            </a:r>
            <a:r>
              <a:rPr lang="en-US" sz="1200" kern="1200" baseline="0" dirty="0" smtClean="0">
                <a:solidFill>
                  <a:schemeClr val="tx1"/>
                </a:solidFill>
                <a:effectLst/>
                <a:latin typeface="+mn-lt"/>
                <a:ea typeface="+mn-ea"/>
                <a:cs typeface="+mn-cs"/>
              </a:rPr>
              <a:t>, with enough interest, people will convince OCLC to make the terms available through </a:t>
            </a:r>
            <a:r>
              <a:rPr lang="en-US" sz="1200" kern="1200" baseline="0" dirty="0" err="1" smtClean="0">
                <a:solidFill>
                  <a:schemeClr val="tx1"/>
                </a:solidFill>
                <a:effectLst/>
                <a:latin typeface="+mn-lt"/>
                <a:ea typeface="+mn-ea"/>
                <a:cs typeface="+mn-cs"/>
              </a:rPr>
              <a:t>Connexion</a:t>
            </a:r>
            <a:r>
              <a:rPr lang="en-US" sz="1200" kern="1200" baseline="0" dirty="0" smtClean="0">
                <a:solidFill>
                  <a:schemeClr val="tx1"/>
                </a:solidFill>
                <a:effectLst/>
                <a:latin typeface="+mn-lt"/>
                <a:ea typeface="+mn-ea"/>
                <a:cs typeface="+mn-cs"/>
              </a:rPr>
              <a:t>, so you can search the authorities there.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15</a:t>
            </a:fld>
            <a:endParaRPr lang="en-US"/>
          </a:p>
        </p:txBody>
      </p:sp>
    </p:spTree>
    <p:extLst>
      <p:ext uri="{BB962C8B-B14F-4D97-AF65-F5344CB8AC3E}">
        <p14:creationId xmlns:p14="http://schemas.microsoft.com/office/powerpoint/2010/main" val="11551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LCDGT authority records will have an</a:t>
            </a:r>
            <a:r>
              <a:rPr lang="en-US" baseline="0" dirty="0" smtClean="0"/>
              <a:t> LCCN with a prefix that begins with dg.  040 $e will specify the particular type of authority record.  The 072 will have one or more codes for the demographic group categories that the authorized term belongs too.   Although these records will have tags 150, 450, and 550, the terms will </a:t>
            </a:r>
            <a:r>
              <a:rPr lang="en-US" i="1" baseline="0" dirty="0" smtClean="0"/>
              <a:t>not </a:t>
            </a:r>
            <a:r>
              <a:rPr lang="en-US" baseline="0" dirty="0" smtClean="0"/>
              <a:t>be used as topical subject headings in field 650.  They will only be used in fields 385 and 386.</a:t>
            </a:r>
          </a:p>
          <a:p>
            <a:endParaRPr lang="en-US" baseline="0" dirty="0" smtClean="0"/>
          </a:p>
          <a:p>
            <a:r>
              <a:rPr lang="en-US" i="1" baseline="0" dirty="0" smtClean="0"/>
              <a:t>Slide modified from a presentation by Janis L. Young, “</a:t>
            </a:r>
            <a:r>
              <a:rPr lang="en-US" i="1" dirty="0" smtClean="0">
                <a:solidFill>
                  <a:schemeClr val="tx2">
                    <a:tint val="100000"/>
                    <a:shade val="90000"/>
                    <a:satMod val="250000"/>
                    <a:alpha val="100000"/>
                  </a:schemeClr>
                </a:solidFill>
              </a:rPr>
              <a:t>Library of Congress Update to the Authority Control Interest Group: 2014 ALA Midwinter Meeting”</a:t>
            </a:r>
            <a:endParaRPr lang="en-US" i="1" dirty="0"/>
          </a:p>
        </p:txBody>
      </p:sp>
      <p:sp>
        <p:nvSpPr>
          <p:cNvPr id="4" name="Slide Number Placeholder 3"/>
          <p:cNvSpPr>
            <a:spLocks noGrp="1"/>
          </p:cNvSpPr>
          <p:nvPr>
            <p:ph type="sldNum" sz="quarter" idx="10"/>
          </p:nvPr>
        </p:nvSpPr>
        <p:spPr/>
        <p:txBody>
          <a:bodyPr/>
          <a:lstStyle/>
          <a:p>
            <a:fld id="{0BC55EB1-DAB9-426B-9EAA-9BB0C6C1FD86}" type="slidenum">
              <a:rPr lang="en-US" smtClean="0"/>
              <a:t>16</a:t>
            </a:fld>
            <a:endParaRPr lang="en-US"/>
          </a:p>
        </p:txBody>
      </p:sp>
    </p:spTree>
    <p:extLst>
      <p:ext uri="{BB962C8B-B14F-4D97-AF65-F5344CB8AC3E}">
        <p14:creationId xmlns:p14="http://schemas.microsoft.com/office/powerpoint/2010/main" val="196611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Eventually, we won’t need the 650s in this record, since the 650</a:t>
            </a:r>
            <a:r>
              <a:rPr lang="en-US" sz="1000" baseline="0" dirty="0" smtClean="0"/>
              <a:t> will be used exclusively to describe what a resource is ABOUT.  But for now, it’s ok to continue to assign LCSH headings in 650 and then LCGFT terms in 655 in combination with the audience term in 385.  The 385 is not yet required, but it’s not a bad idea to start practicing including it, so you’ll already be comfortable with it when LC and PCC and other libraries begin using it as a matter of course.  You’ll also want to determine how your ILS and discovery systems will work with the new 3XX fields, and develop indexes or facets to allow users to search the data contained in them.  </a:t>
            </a:r>
          </a:p>
          <a:p>
            <a:endParaRPr lang="en-US" sz="1000" baseline="0" dirty="0" smtClean="0"/>
          </a:p>
          <a:p>
            <a:r>
              <a:rPr lang="en-US" sz="1000" i="1" baseline="0" dirty="0" smtClean="0"/>
              <a:t>Reminder:</a:t>
            </a:r>
            <a:r>
              <a:rPr lang="en-US" sz="1000" baseline="0" dirty="0" smtClean="0"/>
              <a:t> eventually, we will use a controlled vocabulary specifically developed for use in the 385 and 386 fields: LCDGT.  The examples in the rest of this presentation use terms from existing vocabularies that you can use right now.</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It is likely that LC will not use subfield $m or $n in its records.  The LCDGT authority records will contain an 072 field with the demographic group codes that a particular term fits under.</a:t>
            </a:r>
            <a:endParaRPr lang="en-US" sz="1000" dirty="0" smtClean="0"/>
          </a:p>
          <a:p>
            <a:endParaRPr lang="en-US" sz="1000" baseline="0" dirty="0" smtClean="0"/>
          </a:p>
          <a:p>
            <a:r>
              <a:rPr lang="en-US" sz="1000" baseline="0" dirty="0" smtClean="0"/>
              <a:t>LCGFT does include some terms that include audience, but they may eventually get cancelled.  </a:t>
            </a:r>
            <a:r>
              <a:rPr lang="en-US" sz="1000" i="1" baseline="0" dirty="0" smtClean="0"/>
              <a:t>Examples:</a:t>
            </a:r>
            <a:r>
              <a:rPr lang="en-US" sz="1000" baseline="0" dirty="0" smtClean="0"/>
              <a:t> </a:t>
            </a:r>
            <a:r>
              <a:rPr lang="en-US" sz="1000" b="0" dirty="0" smtClean="0"/>
              <a:t>Cartographic materials for people with visual disabilities; </a:t>
            </a:r>
            <a:r>
              <a:rPr lang="en-US" sz="1000" baseline="0" dirty="0" smtClean="0"/>
              <a:t>Children’s atlases; Children’s audiobooks; Children’s films; Video recordings for people with visual disabilities; Video recordings for the hearing impaired</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t>Note:</a:t>
            </a:r>
            <a:r>
              <a:rPr lang="en-US" sz="1000" baseline="0" dirty="0" smtClean="0"/>
              <a:t> The examples in this section of slides use LCGFT general, literature, or music terms in field 655.  We will be talking more about each of those later on today.  For now, the focus is the 385 and 386.</a:t>
            </a:r>
          </a:p>
          <a:p>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17</a:t>
            </a:fld>
            <a:endParaRPr lang="en-US"/>
          </a:p>
        </p:txBody>
      </p:sp>
    </p:spTree>
    <p:extLst>
      <p:ext uri="{BB962C8B-B14F-4D97-AF65-F5344CB8AC3E}">
        <p14:creationId xmlns:p14="http://schemas.microsoft.com/office/powerpoint/2010/main" val="374547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illustrates different controlled vocabulary terms.  The first 385 is from </a:t>
            </a:r>
            <a:r>
              <a:rPr lang="en-US" dirty="0" err="1" smtClean="0"/>
              <a:t>MeSH</a:t>
            </a:r>
            <a:r>
              <a:rPr lang="en-US" baseline="0" dirty="0" smtClean="0"/>
              <a:t> (Medical Subject Headings), the second has two terms from LCSH.  You may stick with one vocabulary, or use multiple vocabularies.  Different libraries may prefer different vocabularies.  This is not a problem, as the field is repeatable and you can add additional fields with different terminology to OCLC master records.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18</a:t>
            </a:fld>
            <a:endParaRPr lang="en-US"/>
          </a:p>
        </p:txBody>
      </p:sp>
    </p:spTree>
    <p:extLst>
      <p:ext uri="{BB962C8B-B14F-4D97-AF65-F5344CB8AC3E}">
        <p14:creationId xmlns:p14="http://schemas.microsoft.com/office/powerpoint/2010/main" val="404655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two different terms are shown from LCSH and the</a:t>
            </a:r>
            <a:r>
              <a:rPr lang="en-US" baseline="0" dirty="0" smtClean="0"/>
              <a:t> Thesaurus of ERIC Descriptors, an education controlled vocabulary.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slide also shows the use of $m instead of $n.  Either is permissible.  Be sure to use the group terms or codes exactly as found in the </a:t>
            </a:r>
            <a:r>
              <a:rPr lang="en-US" b="0" i="1" dirty="0" smtClean="0"/>
              <a:t>Library of Congress Demographic Group Term and Code List.</a:t>
            </a:r>
            <a:endParaRPr lang="en-US" b="0" i="1" dirty="0"/>
          </a:p>
        </p:txBody>
      </p:sp>
      <p:sp>
        <p:nvSpPr>
          <p:cNvPr id="4" name="Slide Number Placeholder 3"/>
          <p:cNvSpPr>
            <a:spLocks noGrp="1"/>
          </p:cNvSpPr>
          <p:nvPr>
            <p:ph type="sldNum" sz="quarter" idx="10"/>
          </p:nvPr>
        </p:nvSpPr>
        <p:spPr/>
        <p:txBody>
          <a:bodyPr/>
          <a:lstStyle/>
          <a:p>
            <a:fld id="{0BC55EB1-DAB9-426B-9EAA-9BB0C6C1FD86}" type="slidenum">
              <a:rPr lang="en-US" smtClean="0"/>
              <a:t>19</a:t>
            </a:fld>
            <a:endParaRPr lang="en-US"/>
          </a:p>
        </p:txBody>
      </p:sp>
    </p:spTree>
    <p:extLst>
      <p:ext uri="{BB962C8B-B14F-4D97-AF65-F5344CB8AC3E}">
        <p14:creationId xmlns:p14="http://schemas.microsoft.com/office/powerpoint/2010/main" val="315969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ǂv</a:t>
            </a:r>
            <a:r>
              <a:rPr lang="en-US" dirty="0" smtClean="0"/>
              <a:t> Bibliography </a:t>
            </a:r>
            <a:r>
              <a:rPr lang="en-US" dirty="0" err="1" smtClean="0"/>
              <a:t>ǂv</a:t>
            </a:r>
            <a:r>
              <a:rPr lang="en-US" dirty="0" smtClean="0"/>
              <a:t> Early  </a:t>
            </a:r>
          </a:p>
          <a:p>
            <a:r>
              <a:rPr lang="en-US" baseline="0" dirty="0" smtClean="0"/>
              <a:t>    Use as a form subdivision under subjects for bibliographies compiled or issued before 1800.</a:t>
            </a:r>
          </a:p>
          <a:p>
            <a:endParaRPr lang="en-US" baseline="0" dirty="0" smtClean="0"/>
          </a:p>
          <a:p>
            <a:r>
              <a:rPr lang="en-US" dirty="0" smtClean="0"/>
              <a:t>In the slide, I’ve color coded the LCSH terms as follows:</a:t>
            </a:r>
          </a:p>
          <a:p>
            <a:endParaRPr lang="en-US" dirty="0" smtClean="0"/>
          </a:p>
          <a:p>
            <a:r>
              <a:rPr lang="en-US" dirty="0" smtClean="0"/>
              <a:t>red:</a:t>
            </a:r>
            <a:r>
              <a:rPr lang="en-US" baseline="0" dirty="0" smtClean="0"/>
              <a:t> genre/form</a:t>
            </a:r>
          </a:p>
          <a:p>
            <a:r>
              <a:rPr lang="en-US" baseline="0" dirty="0" smtClean="0"/>
              <a:t>blue: creator/contributor characteristics</a:t>
            </a:r>
          </a:p>
          <a:p>
            <a:r>
              <a:rPr lang="en-US" baseline="0" dirty="0" smtClean="0"/>
              <a:t>green: audience characteristics</a:t>
            </a:r>
          </a:p>
          <a:p>
            <a:r>
              <a:rPr lang="en-US" baseline="0" dirty="0" smtClean="0"/>
              <a:t>brown: time period of creation</a:t>
            </a:r>
          </a:p>
          <a:p>
            <a:r>
              <a:rPr lang="en-US" baseline="0" dirty="0" smtClean="0"/>
              <a:t>gray: subject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purple: medium of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2</a:t>
            </a:fld>
            <a:endParaRPr lang="en-US"/>
          </a:p>
        </p:txBody>
      </p:sp>
    </p:spTree>
    <p:extLst>
      <p:ext uri="{BB962C8B-B14F-4D97-AF65-F5344CB8AC3E}">
        <p14:creationId xmlns:p14="http://schemas.microsoft.com/office/powerpoint/2010/main" val="56649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20</a:t>
            </a:fld>
            <a:endParaRPr lang="en-US"/>
          </a:p>
        </p:txBody>
      </p:sp>
    </p:spTree>
    <p:extLst>
      <p:ext uri="{BB962C8B-B14F-4D97-AF65-F5344CB8AC3E}">
        <p14:creationId xmlns:p14="http://schemas.microsoft.com/office/powerpoint/2010/main" val="4026787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third 650 will probably not be necessary in the future, but for now you should continue to assign subjects as you have been, while adding LCGFT terms in 655 and audience and creator characteristics in 385 and 386.</a:t>
            </a:r>
          </a:p>
        </p:txBody>
      </p:sp>
      <p:sp>
        <p:nvSpPr>
          <p:cNvPr id="4" name="Slide Number Placeholder 3"/>
          <p:cNvSpPr>
            <a:spLocks noGrp="1"/>
          </p:cNvSpPr>
          <p:nvPr>
            <p:ph type="sldNum" sz="quarter" idx="10"/>
          </p:nvPr>
        </p:nvSpPr>
        <p:spPr/>
        <p:txBody>
          <a:bodyPr/>
          <a:lstStyle/>
          <a:p>
            <a:fld id="{0BC55EB1-DAB9-426B-9EAA-9BB0C6C1FD86}" type="slidenum">
              <a:rPr lang="en-US" smtClean="0"/>
              <a:t>21</a:t>
            </a:fld>
            <a:endParaRPr lang="en-US"/>
          </a:p>
        </p:txBody>
      </p:sp>
    </p:spTree>
    <p:extLst>
      <p:ext uri="{BB962C8B-B14F-4D97-AF65-F5344CB8AC3E}">
        <p14:creationId xmlns:p14="http://schemas.microsoft.com/office/powerpoint/2010/main" val="198391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that you may use the 385 and 386 fields for individual</a:t>
            </a:r>
            <a:r>
              <a:rPr lang="en-US" baseline="0" dirty="0" smtClean="0"/>
              <a:t> works as well as for compilations.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22</a:t>
            </a:fld>
            <a:endParaRPr lang="en-US"/>
          </a:p>
        </p:txBody>
      </p:sp>
    </p:spTree>
    <p:extLst>
      <p:ext uri="{BB962C8B-B14F-4D97-AF65-F5344CB8AC3E}">
        <p14:creationId xmlns:p14="http://schemas.microsoft.com/office/powerpoint/2010/main" val="108103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23</a:t>
            </a:fld>
            <a:endParaRPr lang="en-US"/>
          </a:p>
        </p:txBody>
      </p:sp>
    </p:spTree>
    <p:extLst>
      <p:ext uri="{BB962C8B-B14F-4D97-AF65-F5344CB8AC3E}">
        <p14:creationId xmlns:p14="http://schemas.microsoft.com/office/powerpoint/2010/main" val="1314383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we won’t need the 650s in this record, since the 650</a:t>
            </a:r>
            <a:r>
              <a:rPr lang="en-US" baseline="0" dirty="0" smtClean="0"/>
              <a:t> will be used exclusively to describe what a resource is ABOUT.  But for now, it’s ok to continue to assign LCSH headings in 650 and then LCGFT terms in 655 in combination with the audience term in 386.</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24</a:t>
            </a:fld>
            <a:endParaRPr lang="en-US"/>
          </a:p>
        </p:txBody>
      </p:sp>
    </p:spTree>
    <p:extLst>
      <p:ext uri="{BB962C8B-B14F-4D97-AF65-F5344CB8AC3E}">
        <p14:creationId xmlns:p14="http://schemas.microsoft.com/office/powerpoint/2010/main" val="3383659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we won’t need the 650s in this record, since the 650</a:t>
            </a:r>
            <a:r>
              <a:rPr lang="en-US" baseline="0" dirty="0" smtClean="0"/>
              <a:t> will be used exclusively to describe what a resource is ABOUT.  But for now, it’s ok to continue to assign LCSH headings in 650 and then LCGFT terms in 655 in combination with the audience term in 386.</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25</a:t>
            </a:fld>
            <a:endParaRPr lang="en-US"/>
          </a:p>
        </p:txBody>
      </p:sp>
    </p:spTree>
    <p:extLst>
      <p:ext uri="{BB962C8B-B14F-4D97-AF65-F5344CB8AC3E}">
        <p14:creationId xmlns:p14="http://schemas.microsoft.com/office/powerpoint/2010/main" val="3099529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again that</a:t>
            </a:r>
            <a:r>
              <a:rPr lang="en-US" baseline="0" dirty="0" smtClean="0"/>
              <a:t> terms used in 385 and 386 can be taken from other controlled vocabularies besides LCSH, in this case Canadian Subject Headings.  Library and Archives Canada has established many headings for Canadian ethnic groups comparable to one for American groups found in LCSH.  Since LCSH does not include these kinds of compound terms (Asian Canadians, Chinese Canadians, Italian Canadians, Russian Canadians, etc.) but </a:t>
            </a:r>
            <a:r>
              <a:rPr lang="en-US" baseline="0" dirty="0" err="1" smtClean="0"/>
              <a:t>CaSH</a:t>
            </a:r>
            <a:r>
              <a:rPr lang="en-US" baseline="0" dirty="0" smtClean="0"/>
              <a:t> does, you can take terms found there and use them.  Eventually, we expect that LCDGT will have terms like these for non-American ethnic groups.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26</a:t>
            </a:fld>
            <a:endParaRPr lang="en-US"/>
          </a:p>
        </p:txBody>
      </p:sp>
    </p:spTree>
    <p:extLst>
      <p:ext uri="{BB962C8B-B14F-4D97-AF65-F5344CB8AC3E}">
        <p14:creationId xmlns:p14="http://schemas.microsoft.com/office/powerpoint/2010/main" val="3433241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from Canadian Subject Headings showing some of the many narrower</a:t>
            </a:r>
            <a:r>
              <a:rPr lang="en-US" baseline="0" dirty="0" smtClean="0"/>
              <a:t> terms established under Canadians</a:t>
            </a:r>
          </a:p>
          <a:p>
            <a:endParaRPr lang="en-US" baseline="0" dirty="0" smtClean="0"/>
          </a:p>
          <a:p>
            <a:r>
              <a:rPr lang="en-US" baseline="0" dirty="0" smtClean="0"/>
              <a:t>URL for Canadian Subject Headings search: http://www.collectionscanada.gc.ca/csh-bin/search/</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27</a:t>
            </a:fld>
            <a:endParaRPr lang="en-US"/>
          </a:p>
        </p:txBody>
      </p:sp>
    </p:spTree>
    <p:extLst>
      <p:ext uri="{BB962C8B-B14F-4D97-AF65-F5344CB8AC3E}">
        <p14:creationId xmlns:p14="http://schemas.microsoft.com/office/powerpoint/2010/main" val="304601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LCSH</a:t>
            </a:r>
            <a:r>
              <a:rPr lang="en-US" baseline="0" dirty="0" smtClean="0"/>
              <a:t> does not include </a:t>
            </a:r>
            <a:r>
              <a:rPr lang="en-US" baseline="0" dirty="0" err="1" smtClean="0"/>
              <a:t>demonyms</a:t>
            </a:r>
            <a:r>
              <a:rPr lang="en-US" baseline="0" dirty="0" smtClean="0"/>
              <a:t> (names for people from a particular place) for U.S. states, Canadian provinces, and other first-order political divisions of other countries, but it is likely that LCDGT will.  Currently we use a geographic subdivision with a form/genre heading in LCSH to express the geographic origin of works.  Since the geographic aspect is not part of LCGFT, it needs to be brought out in another way.  One way is through a demographic group term that could be used in field 386.  Another way is to record the place in another appropriate field.  Possible fields include 257 (for place of production of a work);  370 (associated place) subfields $c, $f, or $g (however, this field is not yet implemented in OCLC bibliographic records); and 751 (added entry—geographic name).  National practices and PCC policy has not yet been determined for this, so stay tuned.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28</a:t>
            </a:fld>
            <a:endParaRPr lang="en-US"/>
          </a:p>
        </p:txBody>
      </p:sp>
    </p:spTree>
    <p:extLst>
      <p:ext uri="{BB962C8B-B14F-4D97-AF65-F5344CB8AC3E}">
        <p14:creationId xmlns:p14="http://schemas.microsoft.com/office/powerpoint/2010/main" val="161845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29</a:t>
            </a:fld>
            <a:endParaRPr lang="en-US"/>
          </a:p>
        </p:txBody>
      </p:sp>
    </p:spTree>
    <p:extLst>
      <p:ext uri="{BB962C8B-B14F-4D97-AF65-F5344CB8AC3E}">
        <p14:creationId xmlns:p14="http://schemas.microsoft.com/office/powerpoint/2010/main" val="10360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slide, I’ve color coded the LCSH terms as follows:</a:t>
            </a:r>
          </a:p>
          <a:p>
            <a:endParaRPr lang="en-US" dirty="0" smtClean="0"/>
          </a:p>
          <a:p>
            <a:r>
              <a:rPr lang="en-US" dirty="0" smtClean="0"/>
              <a:t>red:</a:t>
            </a:r>
            <a:r>
              <a:rPr lang="en-US" baseline="0" dirty="0" smtClean="0"/>
              <a:t> genre/form</a:t>
            </a:r>
          </a:p>
          <a:p>
            <a:r>
              <a:rPr lang="en-US" baseline="0" dirty="0" smtClean="0"/>
              <a:t>blue: creator/contributor characteristics</a:t>
            </a:r>
          </a:p>
          <a:p>
            <a:r>
              <a:rPr lang="en-US" baseline="0" dirty="0" smtClean="0"/>
              <a:t>green: audience characteristics</a:t>
            </a:r>
          </a:p>
          <a:p>
            <a:r>
              <a:rPr lang="en-US" baseline="0" dirty="0" smtClean="0"/>
              <a:t>brown: time period of creation</a:t>
            </a:r>
          </a:p>
          <a:p>
            <a:r>
              <a:rPr lang="en-US" baseline="0" dirty="0" smtClean="0"/>
              <a:t>gray: subject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purple: medium of performance</a:t>
            </a:r>
            <a:endParaRPr lang="en-US" dirty="0" smtClean="0"/>
          </a:p>
        </p:txBody>
      </p:sp>
      <p:sp>
        <p:nvSpPr>
          <p:cNvPr id="4" name="Slide Number Placeholder 3"/>
          <p:cNvSpPr>
            <a:spLocks noGrp="1"/>
          </p:cNvSpPr>
          <p:nvPr>
            <p:ph type="sldNum" sz="quarter" idx="10"/>
          </p:nvPr>
        </p:nvSpPr>
        <p:spPr/>
        <p:txBody>
          <a:bodyPr/>
          <a:lstStyle/>
          <a:p>
            <a:fld id="{01713665-EB3F-4E54-8066-1CD0738A7E48}" type="slidenum">
              <a:rPr lang="en-US" smtClean="0"/>
              <a:t>3</a:t>
            </a:fld>
            <a:endParaRPr lang="en-US"/>
          </a:p>
        </p:txBody>
      </p:sp>
    </p:spTree>
    <p:extLst>
      <p:ext uri="{BB962C8B-B14F-4D97-AF65-F5344CB8AC3E}">
        <p14:creationId xmlns:p14="http://schemas.microsoft.com/office/powerpoint/2010/main" val="3887733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a:t>
            </a:r>
          </a:p>
          <a:p>
            <a:endParaRPr lang="en-US" dirty="0" smtClean="0"/>
          </a:p>
          <a:p>
            <a:r>
              <a:rPr lang="en-US" dirty="0" smtClean="0"/>
              <a:t>Creator characteristics: nationality: British/English; gender: Women; occupation:</a:t>
            </a:r>
            <a:r>
              <a:rPr lang="en-US" baseline="0" dirty="0" smtClean="0"/>
              <a:t> Novelist</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30</a:t>
            </a:fld>
            <a:endParaRPr lang="en-US"/>
          </a:p>
        </p:txBody>
      </p:sp>
    </p:spTree>
    <p:extLst>
      <p:ext uri="{BB962C8B-B14F-4D97-AF65-F5344CB8AC3E}">
        <p14:creationId xmlns:p14="http://schemas.microsoft.com/office/powerpoint/2010/main" val="268089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Children</a:t>
            </a:r>
          </a:p>
          <a:p>
            <a:endParaRPr lang="en-US" dirty="0" smtClean="0"/>
          </a:p>
          <a:p>
            <a:r>
              <a:rPr lang="en-US" dirty="0" smtClean="0"/>
              <a:t>Creator/contributor characteristics: nationality: French; gender: Men;</a:t>
            </a:r>
            <a:r>
              <a:rPr lang="en-US" baseline="0" dirty="0" smtClean="0"/>
              <a:t> occupation: Aviators/Air pilots; social class: Nobles (he was a count)/Aristocrats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31</a:t>
            </a:fld>
            <a:endParaRPr lang="en-US"/>
          </a:p>
        </p:txBody>
      </p:sp>
    </p:spTree>
    <p:extLst>
      <p:ext uri="{BB962C8B-B14F-4D97-AF65-F5344CB8AC3E}">
        <p14:creationId xmlns:p14="http://schemas.microsoft.com/office/powerpoint/2010/main" val="1294925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a:t>
            </a:r>
          </a:p>
          <a:p>
            <a:endParaRPr lang="en-US" dirty="0" smtClean="0"/>
          </a:p>
          <a:p>
            <a:r>
              <a:rPr lang="en-US" dirty="0" smtClean="0"/>
              <a:t>Creator characteristics: ethnicity: African Americans; nationality: Americans; gender:</a:t>
            </a:r>
            <a:r>
              <a:rPr lang="en-US" baseline="0" dirty="0" smtClean="0"/>
              <a:t> Women; sexual orientation: Lesbians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32</a:t>
            </a:fld>
            <a:endParaRPr lang="en-US"/>
          </a:p>
        </p:txBody>
      </p:sp>
    </p:spTree>
    <p:extLst>
      <p:ext uri="{BB962C8B-B14F-4D97-AF65-F5344CB8AC3E}">
        <p14:creationId xmlns:p14="http://schemas.microsoft.com/office/powerpoint/2010/main" val="1040905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a:t>
            </a:r>
            <a:r>
              <a:rPr lang="en-US" baseline="0" dirty="0" smtClean="0"/>
              <a:t> ?  None probably needed, but could be Ecologists, Biologists, Ecology students</a:t>
            </a:r>
          </a:p>
          <a:p>
            <a:endParaRPr lang="en-US" baseline="0" dirty="0" smtClean="0"/>
          </a:p>
          <a:p>
            <a:r>
              <a:rPr lang="en-US" baseline="0" dirty="0" smtClean="0"/>
              <a:t>Creator characteristics: occupation: Ecologists, Biologists, and/or Scientists.  The authors of the papers are from around the world, so no nationality is required.  Most, but not all are by men, so probably no gender would be recorded.</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33</a:t>
            </a:fld>
            <a:endParaRPr lang="en-US"/>
          </a:p>
        </p:txBody>
      </p:sp>
    </p:spTree>
    <p:extLst>
      <p:ext uri="{BB962C8B-B14F-4D97-AF65-F5344CB8AC3E}">
        <p14:creationId xmlns:p14="http://schemas.microsoft.com/office/powerpoint/2010/main" val="165898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a:t>
            </a:r>
            <a:r>
              <a:rPr lang="en-US" baseline="0" dirty="0" smtClean="0"/>
              <a:t> ?  None probably needed, but could be Ecologists, Biologists, Ecology students</a:t>
            </a:r>
          </a:p>
          <a:p>
            <a:endParaRPr lang="en-US" baseline="0" dirty="0" smtClean="0"/>
          </a:p>
          <a:p>
            <a:r>
              <a:rPr lang="en-US" baseline="0" dirty="0" smtClean="0"/>
              <a:t>Creator characteristics: occupation: Ecologists, Biologists, and/or Scientists.  The authors of the papers are from around the world, so no nationality is required.  Most, but not all are by men, so probably no gender would be recorded.</a:t>
            </a:r>
            <a:endParaRPr lang="en-US" dirty="0" smtClean="0"/>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34</a:t>
            </a:fld>
            <a:endParaRPr lang="en-US"/>
          </a:p>
        </p:txBody>
      </p:sp>
    </p:spTree>
    <p:extLst>
      <p:ext uri="{BB962C8B-B14F-4D97-AF65-F5344CB8AC3E}">
        <p14:creationId xmlns:p14="http://schemas.microsoft.com/office/powerpoint/2010/main" val="4083180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     [at the OLA genre/form preconference, one attendee</a:t>
            </a:r>
            <a:r>
              <a:rPr lang="en-US" baseline="0" dirty="0" smtClean="0"/>
              <a:t> suggested: parents of children of Oregon ;-)]</a:t>
            </a:r>
            <a:endParaRPr lang="en-US" dirty="0" smtClean="0"/>
          </a:p>
          <a:p>
            <a:endParaRPr lang="en-US" dirty="0" smtClean="0"/>
          </a:p>
          <a:p>
            <a:r>
              <a:rPr lang="en-US" baseline="0" dirty="0" smtClean="0"/>
              <a:t>Creator characteristics: age: children; nationality/regional group: Oregonians, Americans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35</a:t>
            </a:fld>
            <a:endParaRPr lang="en-US"/>
          </a:p>
        </p:txBody>
      </p:sp>
    </p:spTree>
    <p:extLst>
      <p:ext uri="{BB962C8B-B14F-4D97-AF65-F5344CB8AC3E}">
        <p14:creationId xmlns:p14="http://schemas.microsoft.com/office/powerpoint/2010/main" val="322572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36</a:t>
            </a:fld>
            <a:endParaRPr lang="en-US" dirty="0"/>
          </a:p>
        </p:txBody>
      </p:sp>
    </p:spTree>
    <p:extLst>
      <p:ext uri="{BB962C8B-B14F-4D97-AF65-F5344CB8AC3E}">
        <p14:creationId xmlns:p14="http://schemas.microsoft.com/office/powerpoint/2010/main" val="2854107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policies being worked out by the ALCTS</a:t>
            </a:r>
            <a:r>
              <a:rPr lang="en-US" baseline="0" dirty="0" smtClean="0"/>
              <a:t> SAC Subcommittee on Genre/Form Implementation and LC PSD.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37</a:t>
            </a:fld>
            <a:endParaRPr lang="en-US" dirty="0"/>
          </a:p>
        </p:txBody>
      </p:sp>
    </p:spTree>
    <p:extLst>
      <p:ext uri="{BB962C8B-B14F-4D97-AF65-F5344CB8AC3E}">
        <p14:creationId xmlns:p14="http://schemas.microsoft.com/office/powerpoint/2010/main" val="586464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policies being worked out by the ALCTS</a:t>
            </a:r>
            <a:r>
              <a:rPr lang="en-US" baseline="0" dirty="0" smtClean="0"/>
              <a:t> SAC Subcommittee on Genre/Form Implementation and LC PSD.</a:t>
            </a:r>
            <a:endParaRPr lang="en-US" dirty="0" smtClean="0"/>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38</a:t>
            </a:fld>
            <a:endParaRPr lang="en-US" dirty="0"/>
          </a:p>
        </p:txBody>
      </p:sp>
    </p:spTree>
    <p:extLst>
      <p:ext uri="{BB962C8B-B14F-4D97-AF65-F5344CB8AC3E}">
        <p14:creationId xmlns:p14="http://schemas.microsoft.com/office/powerpoint/2010/main" val="3185156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policies being worked out by the ALCTS</a:t>
            </a:r>
            <a:r>
              <a:rPr lang="en-US" baseline="0" dirty="0" smtClean="0"/>
              <a:t> SAC Subcommittee on Genre/Form Implementation and LC PSD.</a:t>
            </a:r>
            <a:endParaRPr lang="en-US" dirty="0" smtClean="0"/>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39</a:t>
            </a:fld>
            <a:endParaRPr lang="en-US" dirty="0"/>
          </a:p>
        </p:txBody>
      </p:sp>
    </p:spTree>
    <p:extLst>
      <p:ext uri="{BB962C8B-B14F-4D97-AF65-F5344CB8AC3E}">
        <p14:creationId xmlns:p14="http://schemas.microsoft.com/office/powerpoint/2010/main" val="139690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4</a:t>
            </a:fld>
            <a:endParaRPr lang="en-US"/>
          </a:p>
        </p:txBody>
      </p:sp>
    </p:spTree>
    <p:extLst>
      <p:ext uri="{BB962C8B-B14F-4D97-AF65-F5344CB8AC3E}">
        <p14:creationId xmlns:p14="http://schemas.microsoft.com/office/powerpoint/2010/main" val="1601300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40</a:t>
            </a:fld>
            <a:endParaRPr lang="en-US" dirty="0"/>
          </a:p>
        </p:txBody>
      </p:sp>
    </p:spTree>
    <p:extLst>
      <p:ext uri="{BB962C8B-B14F-4D97-AF65-F5344CB8AC3E}">
        <p14:creationId xmlns:p14="http://schemas.microsoft.com/office/powerpoint/2010/main" val="3655359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41</a:t>
            </a:fld>
            <a:endParaRPr lang="en-US" dirty="0"/>
          </a:p>
        </p:txBody>
      </p:sp>
    </p:spTree>
    <p:extLst>
      <p:ext uri="{BB962C8B-B14F-4D97-AF65-F5344CB8AC3E}">
        <p14:creationId xmlns:p14="http://schemas.microsoft.com/office/powerpoint/2010/main" val="1874478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42</a:t>
            </a:fld>
            <a:endParaRPr lang="en-US" dirty="0"/>
          </a:p>
        </p:txBody>
      </p:sp>
    </p:spTree>
    <p:extLst>
      <p:ext uri="{BB962C8B-B14F-4D97-AF65-F5344CB8AC3E}">
        <p14:creationId xmlns:p14="http://schemas.microsoft.com/office/powerpoint/2010/main" val="3429204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43</a:t>
            </a:fld>
            <a:endParaRPr lang="en-US" dirty="0"/>
          </a:p>
        </p:txBody>
      </p:sp>
    </p:spTree>
    <p:extLst>
      <p:ext uri="{BB962C8B-B14F-4D97-AF65-F5344CB8AC3E}">
        <p14:creationId xmlns:p14="http://schemas.microsoft.com/office/powerpoint/2010/main" val="167377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a:t>
            </a:r>
            <a:r>
              <a:rPr lang="en-US" baseline="0" dirty="0" smtClean="0"/>
              <a:t> the time these slides were prepared in early March 2015, these literature genre/form terms were not yet approved.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44</a:t>
            </a:fld>
            <a:endParaRPr lang="en-US" dirty="0"/>
          </a:p>
        </p:txBody>
      </p:sp>
    </p:spTree>
    <p:extLst>
      <p:ext uri="{BB962C8B-B14F-4D97-AF65-F5344CB8AC3E}">
        <p14:creationId xmlns:p14="http://schemas.microsoft.com/office/powerpoint/2010/main" val="2472719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45</a:t>
            </a:fld>
            <a:endParaRPr lang="en-US" dirty="0"/>
          </a:p>
        </p:txBody>
      </p:sp>
    </p:spTree>
    <p:extLst>
      <p:ext uri="{BB962C8B-B14F-4D97-AF65-F5344CB8AC3E}">
        <p14:creationId xmlns:p14="http://schemas.microsoft.com/office/powerpoint/2010/main" val="2995384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46</a:t>
            </a:fld>
            <a:endParaRPr lang="en-US" dirty="0"/>
          </a:p>
        </p:txBody>
      </p:sp>
    </p:spTree>
    <p:extLst>
      <p:ext uri="{BB962C8B-B14F-4D97-AF65-F5344CB8AC3E}">
        <p14:creationId xmlns:p14="http://schemas.microsoft.com/office/powerpoint/2010/main" val="4154605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47</a:t>
            </a:fld>
            <a:endParaRPr lang="en-US" dirty="0"/>
          </a:p>
        </p:txBody>
      </p:sp>
    </p:spTree>
    <p:extLst>
      <p:ext uri="{BB962C8B-B14F-4D97-AF65-F5344CB8AC3E}">
        <p14:creationId xmlns:p14="http://schemas.microsoft.com/office/powerpoint/2010/main" val="294645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48</a:t>
            </a:fld>
            <a:endParaRPr lang="en-US" dirty="0"/>
          </a:p>
        </p:txBody>
      </p:sp>
    </p:spTree>
    <p:extLst>
      <p:ext uri="{BB962C8B-B14F-4D97-AF65-F5344CB8AC3E}">
        <p14:creationId xmlns:p14="http://schemas.microsoft.com/office/powerpoint/2010/main" val="2828226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LCGFT terms are in the plural</a:t>
            </a:r>
            <a:r>
              <a:rPr lang="en-US" baseline="0" dirty="0" smtClean="0"/>
              <a:t> form, unlike some LCSH headings.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49</a:t>
            </a:fld>
            <a:endParaRPr lang="en-US" dirty="0"/>
          </a:p>
        </p:txBody>
      </p:sp>
    </p:spTree>
    <p:extLst>
      <p:ext uri="{BB962C8B-B14F-4D97-AF65-F5344CB8AC3E}">
        <p14:creationId xmlns:p14="http://schemas.microsoft.com/office/powerpoint/2010/main" val="225827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look in more detail at the first two of these on the slide.  Ann will talk about the 382 field.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a:t>
            </a:fld>
            <a:endParaRPr lang="en-US"/>
          </a:p>
        </p:txBody>
      </p:sp>
    </p:spTree>
    <p:extLst>
      <p:ext uri="{BB962C8B-B14F-4D97-AF65-F5344CB8AC3E}">
        <p14:creationId xmlns:p14="http://schemas.microsoft.com/office/powerpoint/2010/main" val="22106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a genre/form authority record keyword search in OCLC Connexion on the word</a:t>
            </a:r>
            <a:r>
              <a:rPr lang="en-US" baseline="0" dirty="0" smtClean="0"/>
              <a:t> “puzzles.”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50</a:t>
            </a:fld>
            <a:endParaRPr lang="en-US" dirty="0"/>
          </a:p>
        </p:txBody>
      </p:sp>
    </p:spTree>
    <p:extLst>
      <p:ext uri="{BB962C8B-B14F-4D97-AF65-F5344CB8AC3E}">
        <p14:creationId xmlns:p14="http://schemas.microsoft.com/office/powerpoint/2010/main" val="2632008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of the genre/form authority keyword search on “puzzles”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51</a:t>
            </a:fld>
            <a:endParaRPr lang="en-US" dirty="0"/>
          </a:p>
        </p:txBody>
      </p:sp>
    </p:spTree>
    <p:extLst>
      <p:ext uri="{BB962C8B-B14F-4D97-AF65-F5344CB8AC3E}">
        <p14:creationId xmlns:p14="http://schemas.microsoft.com/office/powerpoint/2010/main" val="1313380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LCGFT authority record in OCLC</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52</a:t>
            </a:fld>
            <a:endParaRPr lang="en-US" dirty="0"/>
          </a:p>
        </p:txBody>
      </p:sp>
    </p:spTree>
    <p:extLst>
      <p:ext uri="{BB962C8B-B14F-4D97-AF65-F5344CB8AC3E}">
        <p14:creationId xmlns:p14="http://schemas.microsoft.com/office/powerpoint/2010/main" val="997496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53</a:t>
            </a:fld>
            <a:endParaRPr lang="en-US" dirty="0"/>
          </a:p>
        </p:txBody>
      </p:sp>
    </p:spTree>
    <p:extLst>
      <p:ext uri="{BB962C8B-B14F-4D97-AF65-F5344CB8AC3E}">
        <p14:creationId xmlns:p14="http://schemas.microsoft.com/office/powerpoint/2010/main" val="1299892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54</a:t>
            </a:fld>
            <a:endParaRPr lang="en-US" dirty="0"/>
          </a:p>
        </p:txBody>
      </p:sp>
    </p:spTree>
    <p:extLst>
      <p:ext uri="{BB962C8B-B14F-4D97-AF65-F5344CB8AC3E}">
        <p14:creationId xmlns:p14="http://schemas.microsoft.com/office/powerpoint/2010/main" val="30623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55</a:t>
            </a:fld>
            <a:endParaRPr lang="en-US" dirty="0"/>
          </a:p>
        </p:txBody>
      </p:sp>
    </p:spTree>
    <p:extLst>
      <p:ext uri="{BB962C8B-B14F-4D97-AF65-F5344CB8AC3E}">
        <p14:creationId xmlns:p14="http://schemas.microsoft.com/office/powerpoint/2010/main" val="4059617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r>
              <a:rPr lang="en-US" baseline="0" dirty="0" smtClean="0"/>
              <a:t> has posted a hierarchical arrangement of the general terms.  Note that the current version online, dated December 3, 2014, does not reflect any changes that LC may have made to the records during the editorial process.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56</a:t>
            </a:fld>
            <a:endParaRPr lang="en-US" dirty="0"/>
          </a:p>
        </p:txBody>
      </p:sp>
    </p:spTree>
    <p:extLst>
      <p:ext uri="{BB962C8B-B14F-4D97-AF65-F5344CB8AC3E}">
        <p14:creationId xmlns:p14="http://schemas.microsoft.com/office/powerpoint/2010/main" val="3098448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very simple case where the LCGFT term is identical to the LCSH form</a:t>
            </a:r>
            <a:r>
              <a:rPr lang="en-US" baseline="0" dirty="0" smtClean="0"/>
              <a:t> subdivision.  It won’t always be this simple, however!</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57</a:t>
            </a:fld>
            <a:endParaRPr lang="en-US"/>
          </a:p>
        </p:txBody>
      </p:sp>
    </p:spTree>
    <p:extLst>
      <p:ext uri="{BB962C8B-B14F-4D97-AF65-F5344CB8AC3E}">
        <p14:creationId xmlns:p14="http://schemas.microsoft.com/office/powerpoint/2010/main" val="471955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where the LCGFT term does not correspond exactly to the LCSH form subdivision.  Catalogers must search the LCGFT genre/form authority</a:t>
            </a:r>
            <a:r>
              <a:rPr lang="en-US" baseline="0" dirty="0" smtClean="0"/>
              <a:t> records and use the headings found there.   Don’t just copy LCSH form subdivisions into the 655 field.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58</a:t>
            </a:fld>
            <a:endParaRPr lang="en-US"/>
          </a:p>
        </p:txBody>
      </p:sp>
    </p:spTree>
    <p:extLst>
      <p:ext uri="{BB962C8B-B14F-4D97-AF65-F5344CB8AC3E}">
        <p14:creationId xmlns:p14="http://schemas.microsoft.com/office/powerpoint/2010/main" val="697861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a single term has been chosen in LCGFT to represent a number of different</a:t>
            </a:r>
            <a:r>
              <a:rPr lang="en-US" baseline="0" dirty="0" smtClean="0"/>
              <a:t> terms in LCSH.  </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59</a:t>
            </a:fld>
            <a:endParaRPr lang="en-US"/>
          </a:p>
        </p:txBody>
      </p:sp>
    </p:spTree>
    <p:extLst>
      <p:ext uri="{BB962C8B-B14F-4D97-AF65-F5344CB8AC3E}">
        <p14:creationId xmlns:p14="http://schemas.microsoft.com/office/powerpoint/2010/main" val="312992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Field 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category of persons for which a resource is intended or a category of persons representing the intellectual level for which the content of a resource is considered appropriate.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a:t>
            </a:fld>
            <a:endParaRPr lang="en-US"/>
          </a:p>
        </p:txBody>
      </p:sp>
    </p:spTree>
    <p:extLst>
      <p:ext uri="{BB962C8B-B14F-4D97-AF65-F5344CB8AC3E}">
        <p14:creationId xmlns:p14="http://schemas.microsoft.com/office/powerpoint/2010/main" val="2014706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differences in meaning of the terms</a:t>
            </a:r>
            <a:r>
              <a:rPr lang="en-US" baseline="0" dirty="0" smtClean="0"/>
              <a:t> “Adages”, “Aphorisms”, “Maxims”, “Proverbs”, etc. are so small and hard to discern, and often overlap.  A single general term, “Sayings” was chosen for LCGFT.</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60</a:t>
            </a:fld>
            <a:endParaRPr lang="en-US"/>
          </a:p>
        </p:txBody>
      </p:sp>
    </p:spTree>
    <p:extLst>
      <p:ext uri="{BB962C8B-B14F-4D97-AF65-F5344CB8AC3E}">
        <p14:creationId xmlns:p14="http://schemas.microsoft.com/office/powerpoint/2010/main" val="23419108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have not shown</a:t>
            </a:r>
            <a:r>
              <a:rPr lang="en-US" baseline="0" dirty="0" smtClean="0"/>
              <a:t> all of the subjects that were assigned to this work, just the ones that have corresponding LCGFT terms.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61</a:t>
            </a:fld>
            <a:endParaRPr lang="en-US"/>
          </a:p>
        </p:txBody>
      </p:sp>
    </p:spTree>
    <p:extLst>
      <p:ext uri="{BB962C8B-B14F-4D97-AF65-F5344CB8AC3E}">
        <p14:creationId xmlns:p14="http://schemas.microsoft.com/office/powerpoint/2010/main" val="5665132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62</a:t>
            </a:fld>
            <a:endParaRPr lang="en-US"/>
          </a:p>
        </p:txBody>
      </p:sp>
    </p:spTree>
    <p:extLst>
      <p:ext uri="{BB962C8B-B14F-4D97-AF65-F5344CB8AC3E}">
        <p14:creationId xmlns:p14="http://schemas.microsoft.com/office/powerpoint/2010/main" val="1298665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form subdivision $v Periodicals is used in a much broader sense than the actual definition of the term.  Although one might assign the LCGFT term Periodicals, probably the broader term Serial publications is more appropriate for this publication.</a:t>
            </a:r>
          </a:p>
          <a:p>
            <a:endParaRPr lang="en-US" baseline="0" dirty="0" smtClean="0"/>
          </a:p>
          <a:p>
            <a:r>
              <a:rPr lang="en-US" baseline="0" dirty="0" smtClean="0"/>
              <a:t>From the Subject Headings Manual H 1927: “</a:t>
            </a:r>
            <a:r>
              <a:rPr lang="en-US" dirty="0" smtClean="0"/>
              <a:t>In subject cataloging practice the term periodical is defined as a publication other than a newspaper that is actually or purportedly issued according to a regular schedule (monthly, quarterly, biennially, etc.) in successive parts, each of which bears a numerical or chronological designation, and that is intended to be continued indefinitely.  This definition is broader than the traditional definition, which states that a periodical is generally published more frequently than annually and normally contains separate articles.  The term serial is frequently used in a broader sense to refer to any title cataloged as a serial, including periodicals, newspapers, monographic series, etc.  The subdivision –Periodicals is used under headings assigned to serials that conform to the subject cataloging definition of periodicals.”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63</a:t>
            </a:fld>
            <a:endParaRPr lang="en-US"/>
          </a:p>
        </p:txBody>
      </p:sp>
    </p:spTree>
    <p:extLst>
      <p:ext uri="{BB962C8B-B14F-4D97-AF65-F5344CB8AC3E}">
        <p14:creationId xmlns:p14="http://schemas.microsoft.com/office/powerpoint/2010/main" val="3093338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have not shown</a:t>
            </a:r>
            <a:r>
              <a:rPr lang="en-US" baseline="0" dirty="0" smtClean="0"/>
              <a:t> all of the subjects that were assigned to this work, just the first two.</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64</a:t>
            </a:fld>
            <a:endParaRPr lang="en-US"/>
          </a:p>
        </p:txBody>
      </p:sp>
    </p:spTree>
    <p:extLst>
      <p:ext uri="{BB962C8B-B14F-4D97-AF65-F5344CB8AC3E}">
        <p14:creationId xmlns:p14="http://schemas.microsoft.com/office/powerpoint/2010/main" val="4201959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65</a:t>
            </a:fld>
            <a:endParaRPr lang="en-US"/>
          </a:p>
        </p:txBody>
      </p:sp>
    </p:spTree>
    <p:extLst>
      <p:ext uri="{BB962C8B-B14F-4D97-AF65-F5344CB8AC3E}">
        <p14:creationId xmlns:p14="http://schemas.microsoft.com/office/powerpoint/2010/main" val="880369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situation in which the LCGFT term assigned does not correspond</a:t>
            </a:r>
            <a:r>
              <a:rPr lang="en-US" baseline="0" dirty="0" smtClean="0"/>
              <a:t> to the form subdivision used in the subject headings.  Annual reports is the specific term appropriate to this work, so it is assigned. from LCGFT rather than Periodicals.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66</a:t>
            </a:fld>
            <a:endParaRPr lang="en-US"/>
          </a:p>
        </p:txBody>
      </p:sp>
    </p:spTree>
    <p:extLst>
      <p:ext uri="{BB962C8B-B14F-4D97-AF65-F5344CB8AC3E}">
        <p14:creationId xmlns:p14="http://schemas.microsoft.com/office/powerpoint/2010/main" val="2962511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67</a:t>
            </a:fld>
            <a:endParaRPr lang="en-US" dirty="0"/>
          </a:p>
        </p:txBody>
      </p:sp>
    </p:spTree>
    <p:extLst>
      <p:ext uri="{BB962C8B-B14F-4D97-AF65-F5344CB8AC3E}">
        <p14:creationId xmlns:p14="http://schemas.microsoft.com/office/powerpoint/2010/main" val="38963674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a:t>
            </a:r>
            <a:r>
              <a:rPr lang="en-US" baseline="0" dirty="0" smtClean="0"/>
              <a:t> where a more specific LCGFT term is assigned in 655 than the form subdivision used in the subject headings.  Since this work is an autobiography, </a:t>
            </a:r>
            <a:r>
              <a:rPr lang="en-US" b="1" baseline="0" dirty="0" smtClean="0"/>
              <a:t>Autobiographies</a:t>
            </a:r>
            <a:r>
              <a:rPr lang="en-US" b="0" baseline="0" dirty="0" smtClean="0"/>
              <a:t> is the correct term to assign to this work.</a:t>
            </a:r>
            <a:endParaRPr lang="en-US" b="1" dirty="0"/>
          </a:p>
        </p:txBody>
      </p:sp>
      <p:sp>
        <p:nvSpPr>
          <p:cNvPr id="4" name="Slide Number Placeholder 3"/>
          <p:cNvSpPr>
            <a:spLocks noGrp="1"/>
          </p:cNvSpPr>
          <p:nvPr>
            <p:ph type="sldNum" sz="quarter" idx="10"/>
          </p:nvPr>
        </p:nvSpPr>
        <p:spPr/>
        <p:txBody>
          <a:bodyPr/>
          <a:lstStyle/>
          <a:p>
            <a:fld id="{0BC55EB1-DAB9-426B-9EAA-9BB0C6C1FD86}" type="slidenum">
              <a:rPr lang="en-US" smtClean="0"/>
              <a:t>68</a:t>
            </a:fld>
            <a:endParaRPr lang="en-US"/>
          </a:p>
        </p:txBody>
      </p:sp>
    </p:spTree>
    <p:extLst>
      <p:ext uri="{BB962C8B-B14F-4D97-AF65-F5344CB8AC3E}">
        <p14:creationId xmlns:p14="http://schemas.microsoft.com/office/powerpoint/2010/main" val="22467389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69</a:t>
            </a:fld>
            <a:endParaRPr lang="en-US" dirty="0"/>
          </a:p>
        </p:txBody>
      </p:sp>
    </p:spTree>
    <p:extLst>
      <p:ext uri="{BB962C8B-B14F-4D97-AF65-F5344CB8AC3E}">
        <p14:creationId xmlns:p14="http://schemas.microsoft.com/office/powerpoint/2010/main" val="277451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Field 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group category to which the creator(s) of a work or compilation of works, or the contributor(s) to an expression or compilation of expressions, belongs.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7</a:t>
            </a:fld>
            <a:endParaRPr lang="en-US"/>
          </a:p>
        </p:txBody>
      </p:sp>
    </p:spTree>
    <p:extLst>
      <p:ext uri="{BB962C8B-B14F-4D97-AF65-F5344CB8AC3E}">
        <p14:creationId xmlns:p14="http://schemas.microsoft.com/office/powerpoint/2010/main" val="17965114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exceptions to the basic principle that LCGFT does not include</a:t>
            </a:r>
            <a:r>
              <a:rPr lang="en-US" baseline="0" dirty="0" smtClean="0"/>
              <a:t> audience aspects, creator/contributor characteristics, language, or time period of creation.  Some examples of existing LCGFT terms are: </a:t>
            </a:r>
            <a:r>
              <a:rPr lang="en-US" b="1" baseline="0" dirty="0" smtClean="0"/>
              <a:t>Children’s films</a:t>
            </a:r>
            <a:r>
              <a:rPr lang="en-US" baseline="0" dirty="0" smtClean="0"/>
              <a:t>; </a:t>
            </a:r>
            <a:r>
              <a:rPr lang="en-US" b="1" baseline="0" dirty="0" smtClean="0"/>
              <a:t>Children’s atlases</a:t>
            </a:r>
            <a:r>
              <a:rPr lang="en-US" baseline="0" dirty="0" smtClean="0"/>
              <a:t>; </a:t>
            </a:r>
            <a:r>
              <a:rPr lang="en-US" b="1" baseline="0" dirty="0" smtClean="0"/>
              <a:t>Law for laypersons</a:t>
            </a:r>
            <a:r>
              <a:rPr lang="en-US" baseline="0" dirty="0" smtClean="0"/>
              <a:t>; </a:t>
            </a:r>
            <a:r>
              <a:rPr lang="en-US" b="1" baseline="0" dirty="0" smtClean="0"/>
              <a:t>Video recordings for the hearing impaired</a:t>
            </a:r>
            <a:r>
              <a:rPr lang="en-US" baseline="0" dirty="0" smtClean="0"/>
              <a:t>; </a:t>
            </a:r>
            <a:r>
              <a:rPr lang="en-US" b="1" baseline="0" dirty="0" smtClean="0"/>
              <a:t>Cartographic materials for people with visual disabilities</a:t>
            </a:r>
            <a:r>
              <a:rPr lang="en-US" baseline="0" dirty="0" smtClean="0"/>
              <a:t>; </a:t>
            </a:r>
            <a:r>
              <a:rPr lang="en-US" b="1" baseline="0" dirty="0" smtClean="0"/>
              <a:t>Early maps</a:t>
            </a:r>
            <a:r>
              <a:rPr lang="en-US" baseline="0" dirty="0" smtClean="0"/>
              <a:t>; </a:t>
            </a:r>
            <a:r>
              <a:rPr lang="en-US" b="1" baseline="0" dirty="0" smtClean="0"/>
              <a:t>Town laws, Medieval</a:t>
            </a:r>
            <a:r>
              <a:rPr lang="en-US" b="0" baseline="0" dirty="0" smtClean="0"/>
              <a:t>.  It is expected that once fields 385 (audience characteristics), 386 (creator/contributor characteristics), and 388 (time period of creation) are fully implemented, many of these LCGFT terms will be cancelled.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70</a:t>
            </a:fld>
            <a:endParaRPr lang="en-US"/>
          </a:p>
        </p:txBody>
      </p:sp>
    </p:spTree>
    <p:extLst>
      <p:ext uri="{BB962C8B-B14F-4D97-AF65-F5344CB8AC3E}">
        <p14:creationId xmlns:p14="http://schemas.microsoft.com/office/powerpoint/2010/main" val="2161566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71</a:t>
            </a:fld>
            <a:endParaRPr lang="en-US"/>
          </a:p>
        </p:txBody>
      </p:sp>
    </p:spTree>
    <p:extLst>
      <p:ext uri="{BB962C8B-B14F-4D97-AF65-F5344CB8AC3E}">
        <p14:creationId xmlns:p14="http://schemas.microsoft.com/office/powerpoint/2010/main" val="36680666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72</a:t>
            </a:fld>
            <a:endParaRPr lang="en-US"/>
          </a:p>
        </p:txBody>
      </p:sp>
    </p:spTree>
    <p:extLst>
      <p:ext uri="{BB962C8B-B14F-4D97-AF65-F5344CB8AC3E}">
        <p14:creationId xmlns:p14="http://schemas.microsoft.com/office/powerpoint/2010/main" val="2985947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book:  Personal correspondence</a:t>
            </a:r>
          </a:p>
          <a:p>
            <a:endParaRPr lang="en-US" baseline="0" dirty="0" smtClean="0"/>
          </a:p>
          <a:p>
            <a:r>
              <a:rPr lang="en-US" baseline="0" dirty="0" smtClean="0"/>
              <a:t>Second book:  Plot summaries, and perhaps also Biographies if there is enough biographical content to be worth bringing that out</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73</a:t>
            </a:fld>
            <a:endParaRPr lang="en-US"/>
          </a:p>
        </p:txBody>
      </p:sp>
    </p:spTree>
    <p:extLst>
      <p:ext uri="{BB962C8B-B14F-4D97-AF65-F5344CB8AC3E}">
        <p14:creationId xmlns:p14="http://schemas.microsoft.com/office/powerpoint/2010/main" val="40404432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dictionaries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74</a:t>
            </a:fld>
            <a:endParaRPr lang="en-US"/>
          </a:p>
        </p:txBody>
      </p:sp>
    </p:spTree>
    <p:extLst>
      <p:ext uri="{BB962C8B-B14F-4D97-AF65-F5344CB8AC3E}">
        <p14:creationId xmlns:p14="http://schemas.microsoft.com/office/powerpoint/2010/main" val="11650482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book: Conference papers and proceedings</a:t>
            </a:r>
          </a:p>
          <a:p>
            <a:endParaRPr lang="en-US" baseline="0" dirty="0" smtClean="0"/>
          </a:p>
          <a:p>
            <a:r>
              <a:rPr lang="en-US" baseline="0" dirty="0" smtClean="0"/>
              <a:t>Second book: Adaptations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75</a:t>
            </a:fld>
            <a:endParaRPr lang="en-US"/>
          </a:p>
        </p:txBody>
      </p:sp>
    </p:spTree>
    <p:extLst>
      <p:ext uri="{BB962C8B-B14F-4D97-AF65-F5344CB8AC3E}">
        <p14:creationId xmlns:p14="http://schemas.microsoft.com/office/powerpoint/2010/main" val="19546072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writing</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76</a:t>
            </a:fld>
            <a:endParaRPr lang="en-US"/>
          </a:p>
        </p:txBody>
      </p:sp>
    </p:spTree>
    <p:extLst>
      <p:ext uri="{BB962C8B-B14F-4D97-AF65-F5344CB8AC3E}">
        <p14:creationId xmlns:p14="http://schemas.microsoft.com/office/powerpoint/2010/main" val="5959747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77</a:t>
            </a:fld>
            <a:endParaRPr lang="en-US"/>
          </a:p>
        </p:txBody>
      </p:sp>
    </p:spTree>
    <p:extLst>
      <p:ext uri="{BB962C8B-B14F-4D97-AF65-F5344CB8AC3E}">
        <p14:creationId xmlns:p14="http://schemas.microsoft.com/office/powerpoint/2010/main" val="1820977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78</a:t>
            </a:fld>
            <a:endParaRPr lang="en-US" dirty="0"/>
          </a:p>
        </p:txBody>
      </p:sp>
    </p:spTree>
    <p:extLst>
      <p:ext uri="{BB962C8B-B14F-4D97-AF65-F5344CB8AC3E}">
        <p14:creationId xmlns:p14="http://schemas.microsoft.com/office/powerpoint/2010/main" val="39006750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79</a:t>
            </a:fld>
            <a:endParaRPr lang="en-US" dirty="0"/>
          </a:p>
        </p:txBody>
      </p:sp>
    </p:spTree>
    <p:extLst>
      <p:ext uri="{BB962C8B-B14F-4D97-AF65-F5344CB8AC3E}">
        <p14:creationId xmlns:p14="http://schemas.microsoft.com/office/powerpoint/2010/main" val="51438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8</a:t>
            </a:fld>
            <a:endParaRPr lang="en-US"/>
          </a:p>
        </p:txBody>
      </p:sp>
    </p:spTree>
    <p:extLst>
      <p:ext uri="{BB962C8B-B14F-4D97-AF65-F5344CB8AC3E}">
        <p14:creationId xmlns:p14="http://schemas.microsoft.com/office/powerpoint/2010/main" val="1216498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80</a:t>
            </a:fld>
            <a:endParaRPr lang="en-US" dirty="0"/>
          </a:p>
        </p:txBody>
      </p:sp>
    </p:spTree>
    <p:extLst>
      <p:ext uri="{BB962C8B-B14F-4D97-AF65-F5344CB8AC3E}">
        <p14:creationId xmlns:p14="http://schemas.microsoft.com/office/powerpoint/2010/main" val="3113382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a:t>
            </a:r>
            <a:r>
              <a:rPr lang="en-US" baseline="0" dirty="0" smtClean="0"/>
              <a:t> for rejection include LC’s assertion that the term:</a:t>
            </a:r>
          </a:p>
          <a:p>
            <a:pPr marL="171450" indent="-171450">
              <a:buFont typeface="Arial" panose="020B0604020202020204" pitchFamily="34" charset="0"/>
              <a:buChar char="•"/>
            </a:pPr>
            <a:r>
              <a:rPr lang="en-US" baseline="0" dirty="0" smtClean="0"/>
              <a:t>doesn’t represent a genre (Chick lit; Speculative fiction)</a:t>
            </a:r>
          </a:p>
          <a:p>
            <a:pPr marL="171450" indent="-171450">
              <a:buFont typeface="Arial" panose="020B0604020202020204" pitchFamily="34" charset="0"/>
              <a:buChar char="•"/>
            </a:pPr>
            <a:r>
              <a:rPr lang="en-US" baseline="0" dirty="0" smtClean="0"/>
              <a:t>is a hybrid term (Fairy plays – use instead Fairy tales and Drama; Paranormal romance fiction – use instead Paranormal fiction and Romance fiction)</a:t>
            </a:r>
          </a:p>
          <a:p>
            <a:pPr marL="171450" indent="-171450">
              <a:buFont typeface="Arial" panose="020B0604020202020204" pitchFamily="34" charset="0"/>
              <a:buChar char="•"/>
            </a:pPr>
            <a:r>
              <a:rPr lang="en-US" baseline="0" dirty="0" smtClean="0"/>
              <a:t>is subject focused and therefore not a genre (Complaint poetry; </a:t>
            </a:r>
            <a:r>
              <a:rPr lang="en-US" baseline="0" dirty="0" err="1" smtClean="0"/>
              <a:t>Ecofiction</a:t>
            </a:r>
            <a:r>
              <a:rPr lang="en-US" baseline="0" dirty="0" smtClean="0"/>
              <a:t>;, Sea stories)</a:t>
            </a:r>
          </a:p>
          <a:p>
            <a:pPr marL="171450" indent="-171450">
              <a:buFont typeface="Arial" panose="020B0604020202020204" pitchFamily="34" charset="0"/>
              <a:buChar char="•"/>
            </a:pPr>
            <a:r>
              <a:rPr lang="en-US" baseline="0" dirty="0" smtClean="0"/>
              <a:t>is subjective and would require a value judgment (Feminist fiction; Patriotic poetry)</a:t>
            </a:r>
          </a:p>
          <a:p>
            <a:pPr marL="171450" indent="-171450">
              <a:buFont typeface="Arial" panose="020B0604020202020204" pitchFamily="34" charset="0"/>
              <a:buChar char="•"/>
            </a:pPr>
            <a:r>
              <a:rPr lang="en-US" baseline="0" dirty="0" smtClean="0"/>
              <a:t>represents a style and LC isn’t yet sure whether style is eligible for LCGFT (Dadaist poetry)</a:t>
            </a:r>
          </a:p>
          <a:p>
            <a:pPr marL="171450" indent="-171450">
              <a:buFont typeface="Arial" panose="020B0604020202020204" pitchFamily="34" charset="0"/>
              <a:buChar char="•"/>
            </a:pPr>
            <a:r>
              <a:rPr lang="en-US" baseline="0" dirty="0" smtClean="0"/>
              <a:t>is not work/expression attribute (</a:t>
            </a:r>
            <a:r>
              <a:rPr lang="en-US" baseline="0" dirty="0" err="1" smtClean="0"/>
              <a:t>Webcomics</a:t>
            </a:r>
            <a:r>
              <a:rPr lang="en-US" baseline="0" dirty="0" smtClean="0"/>
              <a:t> refers to a manifestation level characteristics)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81</a:t>
            </a:fld>
            <a:endParaRPr lang="en-US" dirty="0"/>
          </a:p>
        </p:txBody>
      </p:sp>
    </p:spTree>
    <p:extLst>
      <p:ext uri="{BB962C8B-B14F-4D97-AF65-F5344CB8AC3E}">
        <p14:creationId xmlns:p14="http://schemas.microsoft.com/office/powerpoint/2010/main" val="3494487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terms on the left are approved music terms, while the terms on the right were rejected.  The first two sets of terms both represent “hybrid” genres.  The second set have a subject-aspect that LC didn’t allow in the LCGFT terms.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82</a:t>
            </a:fld>
            <a:endParaRPr lang="en-US" dirty="0"/>
          </a:p>
        </p:txBody>
      </p:sp>
    </p:spTree>
    <p:extLst>
      <p:ext uri="{BB962C8B-B14F-4D97-AF65-F5344CB8AC3E}">
        <p14:creationId xmlns:p14="http://schemas.microsoft.com/office/powerpoint/2010/main" val="9071353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55EB1-DAB9-426B-9EAA-9BB0C6C1FD86}" type="slidenum">
              <a:rPr lang="en-US" smtClean="0"/>
              <a:t>83</a:t>
            </a:fld>
            <a:endParaRPr lang="en-US" dirty="0"/>
          </a:p>
        </p:txBody>
      </p:sp>
    </p:spTree>
    <p:extLst>
      <p:ext uri="{BB962C8B-B14F-4D97-AF65-F5344CB8AC3E}">
        <p14:creationId xmlns:p14="http://schemas.microsoft.com/office/powerpoint/2010/main" val="13840654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LCGFT terms are in the plural</a:t>
            </a:r>
            <a:r>
              <a:rPr lang="en-US" baseline="0" dirty="0" smtClean="0"/>
              <a:t> form, unlike some LCSH headings.</a:t>
            </a:r>
          </a:p>
          <a:p>
            <a:endParaRPr lang="en-US" baseline="0" dirty="0" smtClean="0"/>
          </a:p>
          <a:p>
            <a:r>
              <a:rPr lang="en-US" baseline="0" dirty="0" smtClean="0"/>
              <a:t>Workload issues has prevented LC PSD from approving the literature terms as expected in March 2015.  They are expected later in spring 2015.</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84</a:t>
            </a:fld>
            <a:endParaRPr lang="en-US" dirty="0"/>
          </a:p>
        </p:txBody>
      </p:sp>
    </p:spTree>
    <p:extLst>
      <p:ext uri="{BB962C8B-B14F-4D97-AF65-F5344CB8AC3E}">
        <p14:creationId xmlns:p14="http://schemas.microsoft.com/office/powerpoint/2010/main" val="6934244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Yue </a:t>
            </a:r>
            <a:r>
              <a:rPr lang="en-US" dirty="0" err="1" smtClean="0"/>
              <a:t>fu</a:t>
            </a:r>
            <a:r>
              <a:rPr lang="en-US" dirty="0" smtClean="0"/>
              <a:t>: This heading is used as a genre/form heading for Chinese poems derived from folk songs.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85</a:t>
            </a:fld>
            <a:endParaRPr lang="en-US"/>
          </a:p>
        </p:txBody>
      </p:sp>
    </p:spTree>
    <p:extLst>
      <p:ext uri="{BB962C8B-B14F-4D97-AF65-F5344CB8AC3E}">
        <p14:creationId xmlns:p14="http://schemas.microsoft.com/office/powerpoint/2010/main" val="40195870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sources:</a:t>
            </a:r>
          </a:p>
          <a:p>
            <a:endParaRPr lang="en-US" dirty="0" smtClean="0"/>
          </a:p>
          <a:p>
            <a:r>
              <a:rPr lang="en-US" dirty="0" smtClean="0"/>
              <a:t>http://improbabilitydrive.deviantart.com/art/The-Tell-Tale-Heart-359554129</a:t>
            </a:r>
          </a:p>
          <a:p>
            <a:endParaRPr lang="en-US" dirty="0" smtClean="0"/>
          </a:p>
          <a:p>
            <a:r>
              <a:rPr lang="en-US" dirty="0" smtClean="0"/>
              <a:t>http://download-audiobooks.net/audiobooks/9263-edgar-allan-poes-the-tell-tale-heart-and-other-stories.html</a:t>
            </a:r>
          </a:p>
          <a:p>
            <a:endParaRPr lang="en-US" dirty="0" smtClean="0"/>
          </a:p>
          <a:p>
            <a:r>
              <a:rPr lang="en-US" dirty="0" smtClean="0"/>
              <a:t>https://vaultofevil.wordpress.com/2007/09/01/page/2/</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86</a:t>
            </a:fld>
            <a:endParaRPr lang="en-US"/>
          </a:p>
        </p:txBody>
      </p:sp>
    </p:spTree>
    <p:extLst>
      <p:ext uri="{BB962C8B-B14F-4D97-AF65-F5344CB8AC3E}">
        <p14:creationId xmlns:p14="http://schemas.microsoft.com/office/powerpoint/2010/main" val="323430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87</a:t>
            </a:fld>
            <a:endParaRPr lang="en-US"/>
          </a:p>
        </p:txBody>
      </p:sp>
    </p:spTree>
    <p:extLst>
      <p:ext uri="{BB962C8B-B14F-4D97-AF65-F5344CB8AC3E}">
        <p14:creationId xmlns:p14="http://schemas.microsoft.com/office/powerpoint/2010/main" val="7431892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88</a:t>
            </a:fld>
            <a:endParaRPr lang="en-US"/>
          </a:p>
        </p:txBody>
      </p:sp>
    </p:spTree>
    <p:extLst>
      <p:ext uri="{BB962C8B-B14F-4D97-AF65-F5344CB8AC3E}">
        <p14:creationId xmlns:p14="http://schemas.microsoft.com/office/powerpoint/2010/main" val="9258452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89</a:t>
            </a:fld>
            <a:endParaRPr lang="en-US"/>
          </a:p>
        </p:txBody>
      </p:sp>
    </p:spTree>
    <p:extLst>
      <p:ext uri="{BB962C8B-B14F-4D97-AF65-F5344CB8AC3E}">
        <p14:creationId xmlns:p14="http://schemas.microsoft.com/office/powerpoint/2010/main" val="111067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terms and codes that currently may be used in subfields $m and $n of fields 385 and 386.  </a:t>
            </a:r>
          </a:p>
          <a:p>
            <a:endParaRPr lang="en-US" baseline="0" dirty="0" smtClean="0"/>
          </a:p>
          <a:p>
            <a:r>
              <a:rPr lang="en-US" dirty="0" smtClean="0"/>
              <a:t>The SAC Subcommittee on Genre/Form Implementation initially identified the categories of demographic groups shown in the slide, along with several</a:t>
            </a:r>
            <a:r>
              <a:rPr lang="en-US" baseline="0" dirty="0" smtClean="0"/>
              <a:t> others that LC has not yet added to the list</a:t>
            </a:r>
            <a:r>
              <a:rPr lang="en-US" dirty="0" smtClean="0"/>
              <a:t>: </a:t>
            </a:r>
            <a:r>
              <a:rPr lang="en-US" i="1" dirty="0" smtClean="0"/>
              <a:t>Disability group</a:t>
            </a:r>
            <a:r>
              <a:rPr lang="en-US" dirty="0" smtClean="0"/>
              <a:t> (e.g., Amputees; Deaf); </a:t>
            </a:r>
            <a:r>
              <a:rPr lang="en-US" i="1" dirty="0" smtClean="0"/>
              <a:t>Sexual orientation group</a:t>
            </a:r>
            <a:r>
              <a:rPr lang="en-US" dirty="0" smtClean="0"/>
              <a:t> (e.g., Bisexuals; Gays; Heterosexuals; Lesbians); </a:t>
            </a:r>
            <a:r>
              <a:rPr lang="en-US" i="1" dirty="0" smtClean="0"/>
              <a:t>Social group</a:t>
            </a:r>
            <a:r>
              <a:rPr lang="en-US" dirty="0" smtClean="0"/>
              <a:t> (e.g., Gang members; Homeless students; Immigrants; Low-income parents)</a:t>
            </a:r>
          </a:p>
          <a:p>
            <a:endParaRPr lang="en-US" baseline="0" dirty="0" smtClean="0"/>
          </a:p>
        </p:txBody>
      </p:sp>
      <p:sp>
        <p:nvSpPr>
          <p:cNvPr id="4" name="Slide Number Placeholder 3"/>
          <p:cNvSpPr>
            <a:spLocks noGrp="1"/>
          </p:cNvSpPr>
          <p:nvPr>
            <p:ph type="sldNum" sz="quarter" idx="10"/>
          </p:nvPr>
        </p:nvSpPr>
        <p:spPr/>
        <p:txBody>
          <a:bodyPr/>
          <a:lstStyle/>
          <a:p>
            <a:fld id="{0BC55EB1-DAB9-426B-9EAA-9BB0C6C1FD86}" type="slidenum">
              <a:rPr lang="en-US" smtClean="0"/>
              <a:t>9</a:t>
            </a:fld>
            <a:endParaRPr lang="en-US"/>
          </a:p>
        </p:txBody>
      </p:sp>
    </p:spTree>
    <p:extLst>
      <p:ext uri="{BB962C8B-B14F-4D97-AF65-F5344CB8AC3E}">
        <p14:creationId xmlns:p14="http://schemas.microsoft.com/office/powerpoint/2010/main" val="37694973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90</a:t>
            </a:fld>
            <a:endParaRPr lang="en-US"/>
          </a:p>
        </p:txBody>
      </p:sp>
    </p:spTree>
    <p:extLst>
      <p:ext uri="{BB962C8B-B14F-4D97-AF65-F5344CB8AC3E}">
        <p14:creationId xmlns:p14="http://schemas.microsoft.com/office/powerpoint/2010/main" val="2289798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370 field was recently added to the MARC</a:t>
            </a:r>
            <a:r>
              <a:rPr lang="en-US" baseline="0" dirty="0" smtClean="0"/>
              <a:t> bibliographic format with three subfields:</a:t>
            </a:r>
          </a:p>
          <a:p>
            <a:endParaRPr lang="en-US" baseline="0" dirty="0" smtClean="0"/>
          </a:p>
          <a:p>
            <a:r>
              <a:rPr lang="en-US" dirty="0" smtClean="0"/>
              <a:t>$c - Associated country (R) </a:t>
            </a:r>
          </a:p>
          <a:p>
            <a:r>
              <a:rPr lang="en-US" dirty="0" smtClean="0"/>
              <a:t>$f - Other associated place (R) </a:t>
            </a:r>
          </a:p>
          <a:p>
            <a:r>
              <a:rPr lang="en-US" dirty="0" smtClean="0"/>
              <a:t>$g - Place of origin of work (R)</a:t>
            </a:r>
          </a:p>
          <a:p>
            <a:endParaRPr lang="en-US" dirty="0" smtClean="0"/>
          </a:p>
          <a:p>
            <a:r>
              <a:rPr lang="en-US" dirty="0" smtClean="0"/>
              <a:t>It is expected that the</a:t>
            </a:r>
            <a:r>
              <a:rPr lang="en-US" baseline="0" dirty="0" smtClean="0"/>
              <a:t> new LCDGT vocabulary will include terms for persons from a particular state, province, and region, as well as nationality.  In the interim, you could give an uncontrolled term if there is no controlled vocabulary that includes </a:t>
            </a:r>
            <a:r>
              <a:rPr lang="en-US" baseline="0" dirty="0" err="1" smtClean="0"/>
              <a:t>demonyms</a:t>
            </a:r>
            <a:r>
              <a:rPr lang="en-US" baseline="0" dirty="0" smtClean="0"/>
              <a:t> for these places.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91</a:t>
            </a:fld>
            <a:endParaRPr lang="en-US"/>
          </a:p>
        </p:txBody>
      </p:sp>
    </p:spTree>
    <p:extLst>
      <p:ext uri="{BB962C8B-B14F-4D97-AF65-F5344CB8AC3E}">
        <p14:creationId xmlns:p14="http://schemas.microsoft.com/office/powerpoint/2010/main" val="16086612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92</a:t>
            </a:fld>
            <a:endParaRPr lang="en-US"/>
          </a:p>
        </p:txBody>
      </p:sp>
    </p:spTree>
    <p:extLst>
      <p:ext uri="{BB962C8B-B14F-4D97-AF65-F5344CB8AC3E}">
        <p14:creationId xmlns:p14="http://schemas.microsoft.com/office/powerpoint/2010/main" val="30233776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the examples all were of compilations.</a:t>
            </a:r>
            <a:r>
              <a:rPr lang="en-US" baseline="0" dirty="0" smtClean="0"/>
              <a:t>  However, the same practices can be applied to individual works and expressions.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93</a:t>
            </a:fld>
            <a:endParaRPr lang="en-US"/>
          </a:p>
        </p:txBody>
      </p:sp>
    </p:spTree>
    <p:extLst>
      <p:ext uri="{BB962C8B-B14F-4D97-AF65-F5344CB8AC3E}">
        <p14:creationId xmlns:p14="http://schemas.microsoft.com/office/powerpoint/2010/main" val="37033309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American literature $x Chinese American authors:</a:t>
            </a:r>
          </a:p>
          <a:p>
            <a:r>
              <a:rPr lang="en-US" sz="1200" baseline="0" dirty="0" smtClean="0"/>
              <a:t>  386 $n </a:t>
            </a:r>
            <a:r>
              <a:rPr lang="en-US" sz="1200" baseline="0" dirty="0" err="1" smtClean="0"/>
              <a:t>nat</a:t>
            </a:r>
            <a:r>
              <a:rPr lang="en-US" sz="1200" baseline="0" dirty="0" smtClean="0"/>
              <a:t> $a Americans</a:t>
            </a:r>
          </a:p>
          <a:p>
            <a:r>
              <a:rPr lang="en-US" sz="1200" baseline="0" dirty="0" smtClean="0"/>
              <a:t>  386 $n eth $a Chinese Americans</a:t>
            </a:r>
          </a:p>
          <a:p>
            <a:r>
              <a:rPr lang="en-US" sz="1200" baseline="0" dirty="0" smtClean="0"/>
              <a:t>  655 Literature </a:t>
            </a:r>
            <a:r>
              <a:rPr lang="en-US" sz="1200" i="1" baseline="0" dirty="0" smtClean="0"/>
              <a:t>or more specific terms such as </a:t>
            </a:r>
            <a:r>
              <a:rPr lang="en-US" sz="1200" i="0" baseline="0" dirty="0" smtClean="0"/>
              <a:t>Essays</a:t>
            </a:r>
            <a:r>
              <a:rPr lang="en-US" sz="1200" i="1" baseline="0" dirty="0" smtClean="0"/>
              <a:t>, </a:t>
            </a:r>
            <a:r>
              <a:rPr lang="en-US" sz="1200" i="0" baseline="0" dirty="0" smtClean="0"/>
              <a:t>Poetry</a:t>
            </a:r>
            <a:r>
              <a:rPr lang="en-US" sz="1200" i="1" baseline="0" dirty="0" smtClean="0"/>
              <a:t>, </a:t>
            </a:r>
            <a:r>
              <a:rPr lang="en-US" sz="1200" i="0" baseline="0" dirty="0" smtClean="0"/>
              <a:t>Short stories</a:t>
            </a:r>
            <a:r>
              <a:rPr lang="en-US" sz="1200" i="1" baseline="0" dirty="0" smtClean="0"/>
              <a:t>, etc., if the collection consists of just a few specific forms</a:t>
            </a:r>
          </a:p>
          <a:p>
            <a:endParaRPr lang="en-US" sz="1200" baseline="0" dirty="0" smtClean="0"/>
          </a:p>
          <a:p>
            <a:r>
              <a:rPr lang="en-US" sz="1200" baseline="0" dirty="0" smtClean="0"/>
              <a:t>Children of Holocaust survivors, Writings of</a:t>
            </a:r>
          </a:p>
          <a:p>
            <a:r>
              <a:rPr lang="en-US" sz="1200" baseline="0" dirty="0" smtClean="0"/>
              <a:t>  386 Children of Holocaust survivors</a:t>
            </a:r>
          </a:p>
          <a:p>
            <a:r>
              <a:rPr lang="en-US" sz="1200" baseline="0" dirty="0" smtClean="0"/>
              <a:t>  655 Literature </a:t>
            </a:r>
            <a:r>
              <a:rPr lang="en-US" sz="1200" i="1" baseline="0" dirty="0" smtClean="0"/>
              <a:t>or more specific terms such as </a:t>
            </a:r>
            <a:r>
              <a:rPr lang="en-US" sz="1200" i="0" baseline="0" dirty="0" smtClean="0"/>
              <a:t>Essays</a:t>
            </a:r>
            <a:r>
              <a:rPr lang="en-US" sz="1200" i="1" baseline="0" dirty="0" smtClean="0"/>
              <a:t>, </a:t>
            </a:r>
            <a:r>
              <a:rPr lang="en-US" sz="1200" i="0" baseline="0" dirty="0" smtClean="0"/>
              <a:t>Poetry</a:t>
            </a:r>
            <a:r>
              <a:rPr lang="en-US" sz="1200" i="1" baseline="0" dirty="0" smtClean="0"/>
              <a:t>, </a:t>
            </a:r>
            <a:r>
              <a:rPr lang="en-US" sz="1200" i="0" baseline="0" dirty="0" smtClean="0"/>
              <a:t>Short stories</a:t>
            </a:r>
            <a:r>
              <a:rPr lang="en-US" sz="1200" i="1" baseline="0" dirty="0" smtClean="0"/>
              <a:t>, etc., if the collection consists of just a few specific forms</a:t>
            </a:r>
            <a:endParaRPr lang="en-US" sz="1200" baseline="0" dirty="0" smtClean="0"/>
          </a:p>
          <a:p>
            <a:endParaRPr lang="en-US" sz="1200" baseline="0" dirty="0" smtClean="0"/>
          </a:p>
          <a:p>
            <a:r>
              <a:rPr lang="en-US" sz="1200" baseline="0" dirty="0" smtClean="0"/>
              <a:t>Young adult fiction, American $z Oregon $z Portland</a:t>
            </a:r>
          </a:p>
          <a:p>
            <a:r>
              <a:rPr lang="en-US" sz="1200" baseline="0" dirty="0" smtClean="0"/>
              <a:t>  385 $n age $a Teenagers</a:t>
            </a:r>
          </a:p>
          <a:p>
            <a:r>
              <a:rPr lang="en-US" sz="1200" baseline="0" dirty="0" smtClean="0"/>
              <a:t>  386 $n </a:t>
            </a:r>
            <a:r>
              <a:rPr lang="en-US" sz="1200" baseline="0" dirty="0" err="1" smtClean="0"/>
              <a:t>nat</a:t>
            </a:r>
            <a:r>
              <a:rPr lang="en-US" sz="1200" baseline="0" dirty="0" smtClean="0"/>
              <a:t> $a Americans $a </a:t>
            </a:r>
            <a:r>
              <a:rPr lang="en-US" sz="1200" i="1" baseline="0" dirty="0" smtClean="0"/>
              <a:t>Oregonians   perhaps Portlanders? (but does that mean people from Maine or Oregon?)</a:t>
            </a:r>
          </a:p>
          <a:p>
            <a:r>
              <a:rPr lang="en-US" sz="1200" i="1" baseline="0" dirty="0" smtClean="0"/>
              <a:t>    also eventually 370 $g Portland (Or.)</a:t>
            </a:r>
          </a:p>
          <a:p>
            <a:r>
              <a:rPr lang="en-US" sz="1200" i="1" baseline="0" dirty="0" smtClean="0"/>
              <a:t>  655 </a:t>
            </a:r>
            <a:r>
              <a:rPr lang="en-US" sz="1200" i="0" baseline="0" dirty="0" smtClean="0"/>
              <a:t>Short stories </a:t>
            </a:r>
            <a:r>
              <a:rPr lang="en-US" sz="1200" i="1" baseline="0" dirty="0" smtClean="0"/>
              <a:t>or perhaps </a:t>
            </a:r>
            <a:r>
              <a:rPr lang="en-US" sz="1200" i="0" baseline="0" dirty="0" smtClean="0"/>
              <a:t>Fiction</a:t>
            </a:r>
          </a:p>
          <a:p>
            <a:endParaRPr lang="en-US" sz="1200" i="1" baseline="0" dirty="0" smtClean="0"/>
          </a:p>
          <a:p>
            <a:r>
              <a:rPr lang="en-US" sz="1200" i="0" baseline="0" dirty="0" smtClean="0"/>
              <a:t>Canadian poetry $x Jewish authors $v Periodicals.  </a:t>
            </a:r>
          </a:p>
          <a:p>
            <a:r>
              <a:rPr lang="en-US" sz="1200" i="0" baseline="0" dirty="0" smtClean="0"/>
              <a:t>Canadian poetry $x Women authors $v Periodicals.</a:t>
            </a:r>
          </a:p>
          <a:p>
            <a:r>
              <a:rPr lang="en-US" sz="1200" i="0" baseline="0" dirty="0" smtClean="0"/>
              <a:t>  386 $n </a:t>
            </a:r>
            <a:r>
              <a:rPr lang="en-US" sz="1200" i="0" baseline="0" dirty="0" err="1" smtClean="0"/>
              <a:t>nat</a:t>
            </a:r>
            <a:r>
              <a:rPr lang="en-US" sz="1200" i="0" baseline="0" dirty="0" smtClean="0"/>
              <a:t> $a Canadians</a:t>
            </a:r>
          </a:p>
          <a:p>
            <a:r>
              <a:rPr lang="en-US" sz="1200" i="0" baseline="0" dirty="0" smtClean="0"/>
              <a:t>  386 $n eth $a Jews</a:t>
            </a:r>
          </a:p>
          <a:p>
            <a:r>
              <a:rPr lang="en-US" sz="1200" i="0" baseline="0" dirty="0" smtClean="0"/>
              <a:t>  386 $n </a:t>
            </a:r>
            <a:r>
              <a:rPr lang="en-US" sz="1200" i="0" baseline="0" dirty="0" err="1" smtClean="0"/>
              <a:t>rel</a:t>
            </a:r>
            <a:r>
              <a:rPr lang="en-US" sz="1200" i="0" baseline="0" dirty="0" smtClean="0"/>
              <a:t> $a Jews</a:t>
            </a:r>
          </a:p>
          <a:p>
            <a:r>
              <a:rPr lang="en-US" sz="1200" i="0" baseline="0" dirty="0" smtClean="0"/>
              <a:t>  386 $n </a:t>
            </a:r>
            <a:r>
              <a:rPr lang="en-US" sz="1200" i="0" baseline="0" dirty="0" err="1" smtClean="0"/>
              <a:t>gdr</a:t>
            </a:r>
            <a:r>
              <a:rPr lang="en-US" sz="1200" i="0" baseline="0" dirty="0" smtClean="0"/>
              <a:t> $a Women</a:t>
            </a:r>
          </a:p>
          <a:p>
            <a:r>
              <a:rPr lang="en-US" sz="1200" i="0" baseline="0" dirty="0" smtClean="0"/>
              <a:t>  655 Poetry</a:t>
            </a:r>
          </a:p>
          <a:p>
            <a:r>
              <a:rPr lang="en-US" sz="1200" i="0" baseline="0" dirty="0" smtClean="0"/>
              <a:t>  655 Periodicals  </a:t>
            </a:r>
            <a:r>
              <a:rPr lang="en-US" sz="1200" i="1" baseline="0" dirty="0" smtClean="0"/>
              <a:t>or</a:t>
            </a:r>
            <a:r>
              <a:rPr lang="en-US" sz="1200" i="0" baseline="0" dirty="0" smtClean="0"/>
              <a:t>  Serial publications</a:t>
            </a:r>
          </a:p>
          <a:p>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Children’s stories, American.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American</a:t>
            </a:r>
            <a:r>
              <a:rPr lang="en-US" sz="1200" baseline="0" dirty="0" smtClean="0"/>
              <a:t> fiction</a:t>
            </a:r>
            <a:r>
              <a:rPr lang="en-US" sz="1200" dirty="0" smtClean="0"/>
              <a:t> $x Catholic authors.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school students’ writings, American.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Teenagers' writings, American.</a:t>
            </a:r>
          </a:p>
          <a:p>
            <a:pPr marL="0" indent="0">
              <a:buNone/>
            </a:pPr>
            <a:r>
              <a:rPr lang="en-US" sz="1200" baseline="0" dirty="0" smtClean="0"/>
              <a:t>  385 $n age $a Children </a:t>
            </a:r>
            <a:endParaRPr lang="en-US" sz="1200" dirty="0" smtClean="0"/>
          </a:p>
          <a:p>
            <a:pPr marL="0" indent="0">
              <a:buNone/>
            </a:pPr>
            <a:r>
              <a:rPr lang="en-US" sz="1200" dirty="0" smtClean="0"/>
              <a:t>  386 $n </a:t>
            </a:r>
            <a:r>
              <a:rPr lang="en-US" sz="1200" dirty="0" err="1" smtClean="0"/>
              <a:t>nat</a:t>
            </a:r>
            <a:r>
              <a:rPr lang="en-US" sz="1200" dirty="0" smtClean="0"/>
              <a:t> $a Americans</a:t>
            </a:r>
          </a:p>
          <a:p>
            <a:pPr marL="0" indent="0">
              <a:buNone/>
            </a:pPr>
            <a:r>
              <a:rPr lang="en-US" sz="1200" baseline="0" dirty="0" smtClean="0"/>
              <a:t>  386 $n age $a Teenagers</a:t>
            </a:r>
          </a:p>
          <a:p>
            <a:pPr marL="0" indent="0">
              <a:buNone/>
            </a:pPr>
            <a:r>
              <a:rPr lang="en-US" sz="1200" baseline="0" dirty="0" smtClean="0"/>
              <a:t>  386 $n </a:t>
            </a:r>
            <a:r>
              <a:rPr lang="en-US" sz="1200" baseline="0" dirty="0" err="1" smtClean="0"/>
              <a:t>rel</a:t>
            </a:r>
            <a:r>
              <a:rPr lang="en-US" sz="1200" baseline="0" dirty="0" smtClean="0"/>
              <a:t> $a Catholics</a:t>
            </a:r>
          </a:p>
          <a:p>
            <a:pPr marL="0" indent="0">
              <a:buNone/>
            </a:pPr>
            <a:r>
              <a:rPr lang="en-US" sz="1200" baseline="0" dirty="0" smtClean="0"/>
              <a:t>  386 $n </a:t>
            </a:r>
            <a:r>
              <a:rPr lang="en-US" sz="1200" baseline="0" dirty="0" err="1" smtClean="0"/>
              <a:t>edu</a:t>
            </a:r>
            <a:r>
              <a:rPr lang="en-US" sz="1200" baseline="0" dirty="0" smtClean="0"/>
              <a:t> $a High school students</a:t>
            </a:r>
          </a:p>
          <a:p>
            <a:pPr marL="0" indent="0">
              <a:buNone/>
            </a:pPr>
            <a:r>
              <a:rPr lang="en-US" sz="1200" i="0" baseline="0" dirty="0" smtClean="0"/>
              <a:t>  655 Short stories</a:t>
            </a:r>
            <a:endParaRPr lang="en-US" sz="1200" i="1" baseline="0" dirty="0" smtClean="0"/>
          </a:p>
        </p:txBody>
      </p:sp>
      <p:sp>
        <p:nvSpPr>
          <p:cNvPr id="4" name="Slide Number Placeholder 3"/>
          <p:cNvSpPr>
            <a:spLocks noGrp="1"/>
          </p:cNvSpPr>
          <p:nvPr>
            <p:ph type="sldNum" sz="quarter" idx="10"/>
          </p:nvPr>
        </p:nvSpPr>
        <p:spPr/>
        <p:txBody>
          <a:bodyPr/>
          <a:lstStyle/>
          <a:p>
            <a:fld id="{01713665-EB3F-4E54-8066-1CD0738A7E48}" type="slidenum">
              <a:rPr lang="en-US" smtClean="0"/>
              <a:t>94</a:t>
            </a:fld>
            <a:endParaRPr lang="en-US"/>
          </a:p>
        </p:txBody>
      </p:sp>
    </p:spTree>
    <p:extLst>
      <p:ext uri="{BB962C8B-B14F-4D97-AF65-F5344CB8AC3E}">
        <p14:creationId xmlns:p14="http://schemas.microsoft.com/office/powerpoint/2010/main" val="273934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95</a:t>
            </a:fld>
            <a:endParaRPr lang="en-US"/>
          </a:p>
        </p:txBody>
      </p:sp>
    </p:spTree>
    <p:extLst>
      <p:ext uri="{BB962C8B-B14F-4D97-AF65-F5344CB8AC3E}">
        <p14:creationId xmlns:p14="http://schemas.microsoft.com/office/powerpoint/2010/main" val="35053913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 8601</a:t>
            </a:r>
            <a:r>
              <a:rPr lang="en-US" baseline="0" dirty="0" smtClean="0"/>
              <a:t> specifies that dates are recorded as  </a:t>
            </a:r>
            <a:r>
              <a:rPr lang="en-US" baseline="0" dirty="0" err="1" smtClean="0"/>
              <a:t>yyyy</a:t>
            </a:r>
            <a:r>
              <a:rPr lang="en-US" baseline="0" dirty="0" smtClean="0"/>
              <a:t>, </a:t>
            </a:r>
            <a:r>
              <a:rPr lang="en-US" baseline="0" dirty="0" err="1" smtClean="0"/>
              <a:t>yyyymmdd</a:t>
            </a:r>
            <a:r>
              <a:rPr lang="en-US" baseline="0" dirty="0" smtClean="0"/>
              <a:t>, or </a:t>
            </a:r>
            <a:r>
              <a:rPr lang="en-US" baseline="0" dirty="0" err="1" smtClean="0"/>
              <a:t>yyyy</a:t>
            </a:r>
            <a:r>
              <a:rPr lang="en-US" baseline="0" dirty="0" smtClean="0"/>
              <a:t>-mm when only the month and year are known.  Most of the time, this will be sufficient.  The default in MARC is ISO 8601, so if you are following this scheme, you don’t need to use subfield $2.</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96</a:t>
            </a:fld>
            <a:endParaRPr lang="en-US"/>
          </a:p>
        </p:txBody>
      </p:sp>
    </p:spTree>
    <p:extLst>
      <p:ext uri="{BB962C8B-B14F-4D97-AF65-F5344CB8AC3E}">
        <p14:creationId xmlns:p14="http://schemas.microsoft.com/office/powerpoint/2010/main" val="41792210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 and Time Scheme Source Codes</a:t>
            </a:r>
          </a:p>
          <a:p>
            <a:r>
              <a:rPr lang="en-US" dirty="0" smtClean="0"/>
              <a:t>http://www.loc.gov/standards/sourcelist/date-time.html</a:t>
            </a:r>
          </a:p>
          <a:p>
            <a:endParaRPr lang="en-US" dirty="0" smtClean="0"/>
          </a:p>
          <a:p>
            <a:r>
              <a:rPr lang="en-US" dirty="0" smtClean="0"/>
              <a:t>If the</a:t>
            </a:r>
            <a:r>
              <a:rPr lang="en-US" baseline="0" dirty="0" smtClean="0"/>
              <a:t> ISO 8601 format is used, it’s not necessary to include 046 $2</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97</a:t>
            </a:fld>
            <a:endParaRPr lang="en-US"/>
          </a:p>
        </p:txBody>
      </p:sp>
    </p:spTree>
    <p:extLst>
      <p:ext uri="{BB962C8B-B14F-4D97-AF65-F5344CB8AC3E}">
        <p14:creationId xmlns:p14="http://schemas.microsoft.com/office/powerpoint/2010/main" val="37733529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DCM Z1 046: </a:t>
            </a:r>
            <a:r>
              <a:rPr lang="en-US" sz="1200" kern="1200" dirty="0" smtClean="0">
                <a:solidFill>
                  <a:schemeClr val="tx1"/>
                </a:solidFill>
                <a:effectLst/>
                <a:latin typeface="+mn-lt"/>
                <a:ea typeface="+mn-ea"/>
                <a:cs typeface="+mn-cs"/>
              </a:rPr>
              <a:t>When supplying dates in field 046, use ISO 8601 and supply dates using the pattern </a:t>
            </a:r>
            <a:r>
              <a:rPr lang="en-US" sz="1200" kern="1200" dirty="0" err="1" smtClean="0">
                <a:solidFill>
                  <a:schemeClr val="tx1"/>
                </a:solidFill>
                <a:effectLst/>
                <a:latin typeface="+mn-lt"/>
                <a:ea typeface="+mn-ea"/>
                <a:cs typeface="+mn-cs"/>
              </a:rPr>
              <a:t>yyyy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yyyymmdd</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yyyy</a:t>
            </a:r>
            <a:r>
              <a:rPr lang="en-US" sz="1200" kern="1200" dirty="0" smtClean="0">
                <a:solidFill>
                  <a:schemeClr val="tx1"/>
                </a:solidFill>
                <a:effectLst/>
                <a:latin typeface="+mn-lt"/>
                <a:ea typeface="+mn-ea"/>
                <a:cs typeface="+mn-cs"/>
              </a:rPr>
              <a:t>-mm. For probable, uncertain, and approximated dates use the Extended Date Time Format (EDTF) schema, specifying that source in subfield $2 (</a:t>
            </a:r>
            <a:r>
              <a:rPr lang="en-US" sz="1200" kern="1200" dirty="0" err="1" smtClean="0">
                <a:solidFill>
                  <a:schemeClr val="tx1"/>
                </a:solidFill>
                <a:effectLst/>
                <a:latin typeface="+mn-lt"/>
                <a:ea typeface="+mn-ea"/>
                <a:cs typeface="+mn-cs"/>
              </a:rPr>
              <a:t>edtf</a:t>
            </a:r>
            <a:r>
              <a:rPr lang="en-US" sz="1200" kern="1200" dirty="0" smtClean="0">
                <a:solidFill>
                  <a:schemeClr val="tx1"/>
                </a:solidFill>
                <a:effectLst/>
                <a:latin typeface="+mn-lt"/>
                <a:ea typeface="+mn-ea"/>
                <a:cs typeface="+mn-cs"/>
              </a:rPr>
              <a:t>). See date table in LCPS 9.3.1.3. </a:t>
            </a:r>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98</a:t>
            </a:fld>
            <a:endParaRPr lang="en-US"/>
          </a:p>
        </p:txBody>
      </p:sp>
    </p:spTree>
    <p:extLst>
      <p:ext uri="{BB962C8B-B14F-4D97-AF65-F5344CB8AC3E}">
        <p14:creationId xmlns:p14="http://schemas.microsoft.com/office/powerpoint/2010/main" val="26995393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99</a:t>
            </a:fld>
            <a:endParaRPr lang="en-US"/>
          </a:p>
        </p:txBody>
      </p:sp>
    </p:spTree>
    <p:extLst>
      <p:ext uri="{BB962C8B-B14F-4D97-AF65-F5344CB8AC3E}">
        <p14:creationId xmlns:p14="http://schemas.microsoft.com/office/powerpoint/2010/main" val="118242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88076-D306-4738-A7F8-9CEF5D0A35FA}"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151383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88076-D306-4738-A7F8-9CEF5D0A35FA}"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146800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88076-D306-4738-A7F8-9CEF5D0A35FA}"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85954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88076-D306-4738-A7F8-9CEF5D0A35FA}"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148674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88076-D306-4738-A7F8-9CEF5D0A35FA}"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302450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88076-D306-4738-A7F8-9CEF5D0A35FA}"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37062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88076-D306-4738-A7F8-9CEF5D0A35FA}" type="datetimeFigureOut">
              <a:rPr lang="en-US" smtClean="0"/>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237006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88076-D306-4738-A7F8-9CEF5D0A35FA}" type="datetimeFigureOut">
              <a:rPr lang="en-US" smtClean="0"/>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276313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88076-D306-4738-A7F8-9CEF5D0A35FA}" type="datetimeFigureOut">
              <a:rPr lang="en-US" smtClean="0"/>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211728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88076-D306-4738-A7F8-9CEF5D0A35FA}"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304030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88076-D306-4738-A7F8-9CEF5D0A35FA}"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8B093-4290-476C-888D-52A0CC1EC65D}" type="slidenum">
              <a:rPr lang="en-US" smtClean="0"/>
              <a:t>‹#›</a:t>
            </a:fld>
            <a:endParaRPr lang="en-US"/>
          </a:p>
        </p:txBody>
      </p:sp>
    </p:spTree>
    <p:extLst>
      <p:ext uri="{BB962C8B-B14F-4D97-AF65-F5344CB8AC3E}">
        <p14:creationId xmlns:p14="http://schemas.microsoft.com/office/powerpoint/2010/main" val="361760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88076-D306-4738-A7F8-9CEF5D0A35FA}" type="datetimeFigureOut">
              <a:rPr lang="en-US" smtClean="0"/>
              <a:t>5/3/2015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8B093-4290-476C-888D-52A0CC1EC65D}" type="slidenum">
              <a:rPr lang="en-US" smtClean="0"/>
              <a:t>‹#›</a:t>
            </a:fld>
            <a:endParaRPr lang="en-US"/>
          </a:p>
        </p:txBody>
      </p:sp>
    </p:spTree>
    <p:extLst>
      <p:ext uri="{BB962C8B-B14F-4D97-AF65-F5344CB8AC3E}">
        <p14:creationId xmlns:p14="http://schemas.microsoft.com/office/powerpoint/2010/main" val="85498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oc.gov/standards/sourcelist/subjec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lassificationweb.net/approved-subjects/1513.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authorities.loc.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loc.gov/aba/publications/FreeLCSH/GENRE.pdf" TargetMode="External"/><Relationship Id="rId4" Type="http://schemas.openxmlformats.org/officeDocument/2006/relationships/hyperlink" Target="id.loc.gov"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loc.gov/catdir/cpso/genre_form_general_terms_hierarchies.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www.loc.gov/catdir/cpso/dcmz1.pdf"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access.rdatoolkit.org/lcpschp9_lcps9-104.html"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0719" cy="1325563"/>
          </a:xfrm>
        </p:spPr>
        <p:txBody>
          <a:bodyPr/>
          <a:lstStyle/>
          <a:p>
            <a:r>
              <a:rPr lang="en-US" dirty="0" smtClean="0"/>
              <a:t>LCSH vs. LCGFT Form/Genre Terms</a:t>
            </a:r>
            <a:endParaRPr lang="en-US" dirty="0"/>
          </a:p>
        </p:txBody>
      </p:sp>
      <p:sp>
        <p:nvSpPr>
          <p:cNvPr id="3" name="Content Placeholder 2"/>
          <p:cNvSpPr>
            <a:spLocks noGrp="1"/>
          </p:cNvSpPr>
          <p:nvPr>
            <p:ph idx="1"/>
          </p:nvPr>
        </p:nvSpPr>
        <p:spPr>
          <a:xfrm>
            <a:off x="838199" y="1825624"/>
            <a:ext cx="11007811" cy="4904689"/>
          </a:xfrm>
        </p:spPr>
        <p:txBody>
          <a:bodyPr>
            <a:normAutofit/>
          </a:bodyPr>
          <a:lstStyle/>
          <a:p>
            <a:r>
              <a:rPr lang="en-US" dirty="0" smtClean="0"/>
              <a:t>LCGFT is strictly limited (with a few exceptions that may eventually go away) to terms describing </a:t>
            </a:r>
            <a:r>
              <a:rPr lang="en-US" dirty="0" smtClean="0">
                <a:solidFill>
                  <a:srgbClr val="FF0000"/>
                </a:solidFill>
              </a:rPr>
              <a:t>genre, form, or genre and form </a:t>
            </a:r>
            <a:r>
              <a:rPr lang="en-US" dirty="0" smtClean="0"/>
              <a:t>combined</a:t>
            </a:r>
          </a:p>
          <a:p>
            <a:pPr marL="457200" lvl="1" indent="0">
              <a:buNone/>
            </a:pPr>
            <a:r>
              <a:rPr lang="en-US" dirty="0" smtClean="0">
                <a:solidFill>
                  <a:srgbClr val="FF0000"/>
                </a:solidFill>
              </a:rPr>
              <a:t>Quotations     Poetry	  Fiction	   Symphonies	   Maps</a:t>
            </a:r>
          </a:p>
          <a:p>
            <a:pPr marL="457200" lvl="1" indent="0">
              <a:buNone/>
            </a:pPr>
            <a:r>
              <a:rPr lang="en-US" dirty="0" smtClean="0">
                <a:solidFill>
                  <a:srgbClr val="FF0000"/>
                </a:solidFill>
              </a:rPr>
              <a:t>Horror films   Epic poetry	  Fantasy fiction  Rock music      Topographic maps</a:t>
            </a:r>
          </a:p>
          <a:p>
            <a:pPr marL="457200" lvl="1" indent="0">
              <a:buNone/>
            </a:pPr>
            <a:endParaRPr lang="en-US" dirty="0" smtClean="0">
              <a:solidFill>
                <a:srgbClr val="FF0000"/>
              </a:solidFill>
            </a:endParaRPr>
          </a:p>
          <a:p>
            <a:r>
              <a:rPr lang="en-US" dirty="0" smtClean="0"/>
              <a:t>LCSH genre/form terms may include other characteristics, including:</a:t>
            </a:r>
          </a:p>
          <a:p>
            <a:pPr lvl="1"/>
            <a:r>
              <a:rPr lang="en-US" dirty="0" smtClean="0">
                <a:solidFill>
                  <a:srgbClr val="0070C0"/>
                </a:solidFill>
              </a:rPr>
              <a:t>creator characteristics </a:t>
            </a:r>
            <a:r>
              <a:rPr lang="en-US" dirty="0" smtClean="0"/>
              <a:t>such as ethnicity, nationality, religion, gender, sexual orientation, occupation, language, social status, age, etc.</a:t>
            </a:r>
          </a:p>
          <a:p>
            <a:pPr marL="457200" lvl="1" indent="0">
              <a:buNone/>
            </a:pPr>
            <a:r>
              <a:rPr lang="en-US" dirty="0" smtClean="0"/>
              <a:t>	</a:t>
            </a:r>
            <a:r>
              <a:rPr lang="en-US" dirty="0" smtClean="0">
                <a:solidFill>
                  <a:srgbClr val="FF0000"/>
                </a:solidFill>
              </a:rPr>
              <a:t>Quotations</a:t>
            </a:r>
            <a:r>
              <a:rPr lang="en-US" dirty="0" smtClean="0">
                <a:solidFill>
                  <a:srgbClr val="0070C0"/>
                </a:solidFill>
              </a:rPr>
              <a:t>, American	    Arabic </a:t>
            </a:r>
            <a:r>
              <a:rPr lang="en-US" dirty="0" smtClean="0">
                <a:solidFill>
                  <a:srgbClr val="FF0000"/>
                </a:solidFill>
              </a:rPr>
              <a:t>poetry</a:t>
            </a:r>
            <a:r>
              <a:rPr lang="en-US" dirty="0">
                <a:solidFill>
                  <a:srgbClr val="0070C0"/>
                </a:solidFill>
              </a:rPr>
              <a:t> </a:t>
            </a:r>
            <a:r>
              <a:rPr lang="en-US" dirty="0" smtClean="0">
                <a:solidFill>
                  <a:srgbClr val="0070C0"/>
                </a:solidFill>
              </a:rPr>
              <a:t>    </a:t>
            </a:r>
            <a:r>
              <a:rPr lang="en-US" dirty="0" smtClean="0">
                <a:solidFill>
                  <a:srgbClr val="FF0000"/>
                </a:solidFill>
              </a:rPr>
              <a:t>Fantasy fiction</a:t>
            </a:r>
            <a:r>
              <a:rPr lang="en-US" dirty="0" smtClean="0">
                <a:solidFill>
                  <a:srgbClr val="0070C0"/>
                </a:solidFill>
              </a:rPr>
              <a:t>--Women authors</a:t>
            </a:r>
          </a:p>
          <a:p>
            <a:pPr marL="457200" lvl="1" indent="0">
              <a:buNone/>
            </a:pPr>
            <a:r>
              <a:rPr lang="en-US" dirty="0">
                <a:solidFill>
                  <a:srgbClr val="0070C0"/>
                </a:solidFill>
              </a:rPr>
              <a:t>	</a:t>
            </a:r>
            <a:r>
              <a:rPr lang="en-US" dirty="0" smtClean="0">
                <a:solidFill>
                  <a:srgbClr val="0070C0"/>
                </a:solidFill>
              </a:rPr>
              <a:t>Gays’ </a:t>
            </a:r>
            <a:r>
              <a:rPr lang="en-US" dirty="0" smtClean="0">
                <a:solidFill>
                  <a:srgbClr val="FF0000"/>
                </a:solidFill>
              </a:rPr>
              <a:t>writings</a:t>
            </a:r>
            <a:r>
              <a:rPr lang="en-US" dirty="0" smtClean="0">
                <a:solidFill>
                  <a:srgbClr val="0070C0"/>
                </a:solidFill>
              </a:rPr>
              <a:t>	     Gays’ </a:t>
            </a:r>
            <a:r>
              <a:rPr lang="en-US" dirty="0" smtClean="0">
                <a:solidFill>
                  <a:srgbClr val="FF0000"/>
                </a:solidFill>
              </a:rPr>
              <a:t>writings</a:t>
            </a:r>
            <a:r>
              <a:rPr lang="en-US" dirty="0" smtClean="0">
                <a:solidFill>
                  <a:srgbClr val="0070C0"/>
                </a:solidFill>
              </a:rPr>
              <a:t>, Irish	       </a:t>
            </a:r>
            <a:r>
              <a:rPr lang="en-US" dirty="0" smtClean="0">
                <a:solidFill>
                  <a:srgbClr val="FF0000"/>
                </a:solidFill>
              </a:rPr>
              <a:t>Folk songs</a:t>
            </a:r>
            <a:r>
              <a:rPr lang="en-US" dirty="0" smtClean="0">
                <a:solidFill>
                  <a:srgbClr val="0070C0"/>
                </a:solidFill>
              </a:rPr>
              <a:t>, Korean     </a:t>
            </a:r>
          </a:p>
          <a:p>
            <a:pPr marL="457200" lvl="1" indent="0">
              <a:buNone/>
            </a:pPr>
            <a:r>
              <a:rPr lang="en-US" dirty="0">
                <a:solidFill>
                  <a:srgbClr val="0070C0"/>
                </a:solidFill>
              </a:rPr>
              <a:t>	</a:t>
            </a:r>
            <a:r>
              <a:rPr lang="en-US" dirty="0" smtClean="0">
                <a:solidFill>
                  <a:srgbClr val="0070C0"/>
                </a:solidFill>
              </a:rPr>
              <a:t>Catholic </a:t>
            </a:r>
            <a:r>
              <a:rPr lang="en-US" dirty="0" smtClean="0">
                <a:solidFill>
                  <a:srgbClr val="FF0000"/>
                </a:solidFill>
              </a:rPr>
              <a:t>fiction  </a:t>
            </a:r>
            <a:r>
              <a:rPr lang="en-US" dirty="0" smtClean="0">
                <a:solidFill>
                  <a:srgbClr val="0070C0"/>
                </a:solidFill>
              </a:rPr>
              <a:t>      Librarians' </a:t>
            </a:r>
            <a:r>
              <a:rPr lang="en-US" dirty="0" smtClean="0">
                <a:solidFill>
                  <a:srgbClr val="FF0000"/>
                </a:solidFill>
              </a:rPr>
              <a:t>writings</a:t>
            </a:r>
            <a:r>
              <a:rPr lang="en-US" dirty="0" smtClean="0">
                <a:solidFill>
                  <a:srgbClr val="0070C0"/>
                </a:solidFill>
              </a:rPr>
              <a:t>, Swiss (French)     Older people’s </a:t>
            </a:r>
            <a:r>
              <a:rPr lang="en-US" dirty="0" smtClean="0">
                <a:solidFill>
                  <a:srgbClr val="FF0000"/>
                </a:solidFill>
              </a:rPr>
              <a:t>writings</a:t>
            </a:r>
          </a:p>
          <a:p>
            <a:pPr marL="457200" lvl="1" indent="0">
              <a:buNone/>
            </a:pPr>
            <a:r>
              <a:rPr lang="en-US" dirty="0">
                <a:solidFill>
                  <a:srgbClr val="0070C0"/>
                </a:solidFill>
              </a:rPr>
              <a:t>	</a:t>
            </a:r>
            <a:r>
              <a:rPr lang="en-US" dirty="0" smtClean="0">
                <a:solidFill>
                  <a:srgbClr val="0070C0"/>
                </a:solidFill>
              </a:rPr>
              <a:t>American </a:t>
            </a:r>
            <a:r>
              <a:rPr lang="en-US" dirty="0" smtClean="0">
                <a:solidFill>
                  <a:srgbClr val="FF0000"/>
                </a:solidFill>
              </a:rPr>
              <a:t>poetry</a:t>
            </a:r>
            <a:r>
              <a:rPr lang="en-US" dirty="0" smtClean="0">
                <a:solidFill>
                  <a:srgbClr val="0070C0"/>
                </a:solidFill>
              </a:rPr>
              <a:t>--Asian American authors     </a:t>
            </a:r>
            <a:r>
              <a:rPr lang="en-US" dirty="0" smtClean="0">
                <a:solidFill>
                  <a:srgbClr val="FF0000"/>
                </a:solidFill>
              </a:rPr>
              <a:t>Music</a:t>
            </a:r>
            <a:r>
              <a:rPr lang="en-US" dirty="0" smtClean="0">
                <a:solidFill>
                  <a:srgbClr val="0070C0"/>
                </a:solidFill>
              </a:rPr>
              <a:t> by Jewish composers</a:t>
            </a:r>
            <a:endParaRPr lang="en-US" dirty="0">
              <a:solidFill>
                <a:srgbClr val="0070C0"/>
              </a:solidFill>
            </a:endParaRPr>
          </a:p>
        </p:txBody>
      </p:sp>
    </p:spTree>
    <p:extLst>
      <p:ext uri="{BB962C8B-B14F-4D97-AF65-F5344CB8AC3E}">
        <p14:creationId xmlns:p14="http://schemas.microsoft.com/office/powerpoint/2010/main" val="50919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152"/>
            <a:ext cx="10515600" cy="1325563"/>
          </a:xfrm>
        </p:spPr>
        <p:txBody>
          <a:bodyPr/>
          <a:lstStyle/>
          <a:p>
            <a:r>
              <a:rPr lang="en-US" dirty="0" smtClean="0"/>
              <a:t>385/386 Fields</a:t>
            </a:r>
            <a:endParaRPr lang="en-US" dirty="0"/>
          </a:p>
        </p:txBody>
      </p:sp>
      <p:sp>
        <p:nvSpPr>
          <p:cNvPr id="3" name="Content Placeholder 2"/>
          <p:cNvSpPr>
            <a:spLocks noGrp="1"/>
          </p:cNvSpPr>
          <p:nvPr>
            <p:ph idx="1"/>
          </p:nvPr>
        </p:nvSpPr>
        <p:spPr>
          <a:xfrm>
            <a:off x="838200" y="1250303"/>
            <a:ext cx="11207620" cy="5402424"/>
          </a:xfrm>
        </p:spPr>
        <p:txBody>
          <a:bodyPr>
            <a:normAutofit/>
          </a:bodyPr>
          <a:lstStyle/>
          <a:p>
            <a:r>
              <a:rPr lang="en-US" dirty="0" smtClean="0"/>
              <a:t>$m or $n are optional</a:t>
            </a:r>
          </a:p>
          <a:p>
            <a:r>
              <a:rPr lang="en-US" dirty="0" smtClean="0"/>
              <a:t>$2 is optional, but recommended if terms recorded are from a controlled vocabulary</a:t>
            </a:r>
          </a:p>
          <a:p>
            <a:r>
              <a:rPr lang="en-US" dirty="0" smtClean="0"/>
              <a:t>Repeat $a when terms are from the same vocabulary:</a:t>
            </a:r>
            <a:endParaRPr lang="en-US" dirty="0"/>
          </a:p>
          <a:p>
            <a:pPr marL="0" indent="0">
              <a:buNone/>
            </a:pPr>
            <a:r>
              <a:rPr lang="en-US" dirty="0" smtClean="0"/>
              <a:t>	386 __ Women $a Canadians $</a:t>
            </a:r>
            <a:r>
              <a:rPr lang="en-US" dirty="0"/>
              <a:t>a </a:t>
            </a:r>
            <a:r>
              <a:rPr lang="en-US" dirty="0" smtClean="0"/>
              <a:t>Librarians $a Archivists $2 </a:t>
            </a:r>
            <a:r>
              <a:rPr lang="en-US" dirty="0" err="1" smtClean="0"/>
              <a:t>lcsh</a:t>
            </a:r>
            <a:endParaRPr lang="en-US" dirty="0" smtClean="0"/>
          </a:p>
          <a:p>
            <a:pPr marL="0" indent="0">
              <a:buNone/>
            </a:pPr>
            <a:r>
              <a:rPr lang="en-US" dirty="0" smtClean="0"/>
              <a:t>	</a:t>
            </a:r>
            <a:r>
              <a:rPr lang="en-US" i="1" dirty="0" smtClean="0">
                <a:solidFill>
                  <a:schemeClr val="accent2">
                    <a:lumMod val="50000"/>
                  </a:schemeClr>
                </a:solidFill>
              </a:rPr>
              <a:t>A work or works created </a:t>
            </a:r>
            <a:r>
              <a:rPr lang="en-US" i="1" dirty="0">
                <a:solidFill>
                  <a:schemeClr val="accent2">
                    <a:lumMod val="50000"/>
                  </a:schemeClr>
                </a:solidFill>
              </a:rPr>
              <a:t>by </a:t>
            </a:r>
            <a:r>
              <a:rPr lang="en-US" i="1" dirty="0" smtClean="0">
                <a:solidFill>
                  <a:schemeClr val="accent2">
                    <a:lumMod val="50000"/>
                  </a:schemeClr>
                </a:solidFill>
              </a:rPr>
              <a:t>Canadian women librarians and archivists</a:t>
            </a:r>
          </a:p>
          <a:p>
            <a:r>
              <a:rPr lang="en-US" dirty="0" smtClean="0"/>
              <a:t>Repeat field if $m or $n is used and terms belong to different demographic categories:</a:t>
            </a:r>
          </a:p>
          <a:p>
            <a:pPr marL="0" indent="0">
              <a:buNone/>
            </a:pPr>
            <a:r>
              <a:rPr lang="en-US" dirty="0" smtClean="0"/>
              <a:t>	386 __ $n </a:t>
            </a:r>
            <a:r>
              <a:rPr lang="en-US" dirty="0" err="1" smtClean="0"/>
              <a:t>gdr</a:t>
            </a:r>
            <a:r>
              <a:rPr lang="en-US" dirty="0" smtClean="0"/>
              <a:t> $a Women $2 </a:t>
            </a:r>
            <a:r>
              <a:rPr lang="en-US" dirty="0" err="1" smtClean="0"/>
              <a:t>lcsh</a:t>
            </a:r>
            <a:endParaRPr lang="en-US" dirty="0" smtClean="0"/>
          </a:p>
          <a:p>
            <a:pPr marL="0" indent="0">
              <a:buNone/>
            </a:pPr>
            <a:r>
              <a:rPr lang="en-US" dirty="0" smtClean="0"/>
              <a:t>	386 __ $n </a:t>
            </a:r>
            <a:r>
              <a:rPr lang="en-US" dirty="0" err="1" smtClean="0"/>
              <a:t>nat</a:t>
            </a:r>
            <a:r>
              <a:rPr lang="en-US" dirty="0" smtClean="0"/>
              <a:t> $a Canadians $2 </a:t>
            </a:r>
            <a:r>
              <a:rPr lang="en-US" dirty="0" err="1" smtClean="0"/>
              <a:t>lcsh</a:t>
            </a:r>
            <a:endParaRPr lang="en-US" dirty="0" smtClean="0"/>
          </a:p>
          <a:p>
            <a:pPr marL="0" indent="0">
              <a:buNone/>
            </a:pPr>
            <a:r>
              <a:rPr lang="en-US" dirty="0"/>
              <a:t>	</a:t>
            </a:r>
            <a:r>
              <a:rPr lang="en-US" dirty="0" smtClean="0"/>
              <a:t>386 __ $n </a:t>
            </a:r>
            <a:r>
              <a:rPr lang="en-US" dirty="0" err="1" smtClean="0"/>
              <a:t>occ</a:t>
            </a:r>
            <a:r>
              <a:rPr lang="en-US" dirty="0" smtClean="0"/>
              <a:t> $a Librarians $a Archivists $2 </a:t>
            </a:r>
            <a:r>
              <a:rPr lang="en-US" dirty="0" err="1" smtClean="0"/>
              <a:t>lcsh</a:t>
            </a:r>
            <a:endParaRPr lang="en-US" dirty="0" smtClean="0"/>
          </a:p>
        </p:txBody>
      </p:sp>
    </p:spTree>
    <p:extLst>
      <p:ext uri="{BB962C8B-B14F-4D97-AF65-F5344CB8AC3E}">
        <p14:creationId xmlns:p14="http://schemas.microsoft.com/office/powerpoint/2010/main" val="10864903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949325"/>
          </a:xfrm>
        </p:spPr>
        <p:txBody>
          <a:bodyPr/>
          <a:lstStyle/>
          <a:p>
            <a:r>
              <a:rPr lang="en-US" dirty="0" smtClean="0"/>
              <a:t>Time Period of Creation: 046</a:t>
            </a:r>
            <a:endParaRPr lang="en-US" dirty="0"/>
          </a:p>
        </p:txBody>
      </p:sp>
      <p:sp>
        <p:nvSpPr>
          <p:cNvPr id="3" name="Content Placeholder 2"/>
          <p:cNvSpPr>
            <a:spLocks noGrp="1"/>
          </p:cNvSpPr>
          <p:nvPr>
            <p:ph idx="1"/>
          </p:nvPr>
        </p:nvSpPr>
        <p:spPr>
          <a:xfrm>
            <a:off x="838200" y="1190624"/>
            <a:ext cx="10953750" cy="5743575"/>
          </a:xfrm>
        </p:spPr>
        <p:txBody>
          <a:bodyPr>
            <a:normAutofit/>
          </a:bodyPr>
          <a:lstStyle/>
          <a:p>
            <a:pPr marL="0" indent="0">
              <a:lnSpc>
                <a:spcPct val="120000"/>
              </a:lnSpc>
              <a:spcBef>
                <a:spcPts val="0"/>
              </a:spcBef>
              <a:buNone/>
            </a:pPr>
            <a:r>
              <a:rPr lang="en-US" dirty="0">
                <a:solidFill>
                  <a:srgbClr val="FF0000"/>
                </a:solidFill>
              </a:rPr>
              <a:t>046 </a:t>
            </a:r>
            <a:r>
              <a:rPr lang="en-US" dirty="0" smtClean="0">
                <a:solidFill>
                  <a:srgbClr val="FF0000"/>
                </a:solidFill>
              </a:rPr>
              <a:t>__  $k </a:t>
            </a:r>
            <a:r>
              <a:rPr lang="en-US" dirty="0">
                <a:solidFill>
                  <a:srgbClr val="FF0000"/>
                </a:solidFill>
              </a:rPr>
              <a:t>1837 </a:t>
            </a:r>
            <a:r>
              <a:rPr lang="en-US" dirty="0" smtClean="0">
                <a:solidFill>
                  <a:srgbClr val="FF0000"/>
                </a:solidFill>
              </a:rPr>
              <a:t>$l </a:t>
            </a:r>
            <a:r>
              <a:rPr lang="en-US" dirty="0">
                <a:solidFill>
                  <a:srgbClr val="FF0000"/>
                </a:solidFill>
              </a:rPr>
              <a:t>1839</a:t>
            </a:r>
            <a:endParaRPr lang="en-US" dirty="0" smtClean="0">
              <a:solidFill>
                <a:srgbClr val="FF0000"/>
              </a:solidFill>
            </a:endParaRPr>
          </a:p>
          <a:p>
            <a:pPr marL="0" indent="0">
              <a:lnSpc>
                <a:spcPct val="120000"/>
              </a:lnSpc>
              <a:spcBef>
                <a:spcPts val="0"/>
              </a:spcBef>
              <a:buNone/>
            </a:pPr>
            <a:r>
              <a:rPr lang="en-US" dirty="0" smtClean="0"/>
              <a:t>100 1_  </a:t>
            </a:r>
            <a:r>
              <a:rPr lang="en-US" dirty="0"/>
              <a:t>Dickens, Charles, </a:t>
            </a:r>
            <a:r>
              <a:rPr lang="en-US" dirty="0" smtClean="0"/>
              <a:t>$d 1812-1870, $e author.</a:t>
            </a:r>
            <a:endParaRPr lang="en-US" dirty="0"/>
          </a:p>
          <a:p>
            <a:pPr marL="0" indent="0">
              <a:lnSpc>
                <a:spcPct val="120000"/>
              </a:lnSpc>
              <a:spcBef>
                <a:spcPts val="0"/>
              </a:spcBef>
              <a:buNone/>
            </a:pPr>
            <a:r>
              <a:rPr lang="en-US" dirty="0" smtClean="0"/>
              <a:t>240 10  Oliver </a:t>
            </a:r>
            <a:r>
              <a:rPr lang="en-US" dirty="0"/>
              <a:t>Twist</a:t>
            </a:r>
          </a:p>
          <a:p>
            <a:pPr marL="0" indent="0">
              <a:lnSpc>
                <a:spcPct val="120000"/>
              </a:lnSpc>
              <a:spcBef>
                <a:spcPts val="0"/>
              </a:spcBef>
              <a:buNone/>
            </a:pPr>
            <a:r>
              <a:rPr lang="en-US" dirty="0" smtClean="0"/>
              <a:t>245 10  Oliver </a:t>
            </a:r>
            <a:r>
              <a:rPr lang="en-US" dirty="0"/>
              <a:t>Twist, or, The parish boy's progress / </a:t>
            </a:r>
            <a:r>
              <a:rPr lang="en-US" dirty="0" smtClean="0"/>
              <a:t>$c </a:t>
            </a:r>
            <a:r>
              <a:rPr lang="en-US" dirty="0"/>
              <a:t>Charles Dickens ; </a:t>
            </a:r>
            <a:r>
              <a:rPr lang="en-US" dirty="0" smtClean="0"/>
              <a:t>	   edited </a:t>
            </a:r>
            <a:r>
              <a:rPr lang="en-US" dirty="0"/>
              <a:t>with an introduction and notes by Philip Horne</a:t>
            </a:r>
            <a:r>
              <a:rPr lang="en-US" dirty="0" smtClean="0"/>
              <a:t>.</a:t>
            </a:r>
          </a:p>
          <a:p>
            <a:pPr marL="0" indent="0">
              <a:lnSpc>
                <a:spcPct val="120000"/>
              </a:lnSpc>
              <a:spcBef>
                <a:spcPts val="0"/>
              </a:spcBef>
              <a:buNone/>
            </a:pPr>
            <a:r>
              <a:rPr lang="en-US" dirty="0"/>
              <a:t>264 </a:t>
            </a:r>
            <a:r>
              <a:rPr lang="en-US" dirty="0" smtClean="0"/>
              <a:t>_1  Minneapolis </a:t>
            </a:r>
            <a:r>
              <a:rPr lang="en-US" dirty="0"/>
              <a:t>: </a:t>
            </a:r>
            <a:r>
              <a:rPr lang="en-US" dirty="0" smtClean="0"/>
              <a:t>$b </a:t>
            </a:r>
            <a:r>
              <a:rPr lang="en-US" dirty="0"/>
              <a:t>First Avenue Editions, </a:t>
            </a:r>
            <a:r>
              <a:rPr lang="en-US" dirty="0" smtClean="0"/>
              <a:t>$c </a:t>
            </a:r>
            <a:r>
              <a:rPr lang="en-US" dirty="0"/>
              <a:t>[2015]</a:t>
            </a:r>
            <a:endParaRPr lang="en-US" dirty="0" smtClean="0"/>
          </a:p>
          <a:p>
            <a:pPr marL="0" indent="0">
              <a:lnSpc>
                <a:spcPct val="120000"/>
              </a:lnSpc>
              <a:spcBef>
                <a:spcPts val="0"/>
              </a:spcBef>
              <a:buNone/>
            </a:pPr>
            <a:r>
              <a:rPr lang="en-US" dirty="0"/>
              <a:t>264 _4  $c ©2015</a:t>
            </a:r>
            <a:endParaRPr lang="en-US" dirty="0" smtClean="0"/>
          </a:p>
        </p:txBody>
      </p:sp>
    </p:spTree>
    <p:extLst>
      <p:ext uri="{BB962C8B-B14F-4D97-AF65-F5344CB8AC3E}">
        <p14:creationId xmlns:p14="http://schemas.microsoft.com/office/powerpoint/2010/main" val="26763798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949325"/>
          </a:xfrm>
        </p:spPr>
        <p:txBody>
          <a:bodyPr/>
          <a:lstStyle/>
          <a:p>
            <a:r>
              <a:rPr lang="en-US" dirty="0" smtClean="0"/>
              <a:t>Time Period of Creation: 046</a:t>
            </a:r>
            <a:endParaRPr lang="en-US" dirty="0"/>
          </a:p>
        </p:txBody>
      </p:sp>
      <p:sp>
        <p:nvSpPr>
          <p:cNvPr id="3" name="Content Placeholder 2"/>
          <p:cNvSpPr>
            <a:spLocks noGrp="1"/>
          </p:cNvSpPr>
          <p:nvPr>
            <p:ph idx="1"/>
          </p:nvPr>
        </p:nvSpPr>
        <p:spPr>
          <a:xfrm>
            <a:off x="838200" y="1190624"/>
            <a:ext cx="10953750" cy="5743575"/>
          </a:xfrm>
        </p:spPr>
        <p:txBody>
          <a:bodyPr>
            <a:normAutofit fontScale="85000" lnSpcReduction="20000"/>
          </a:bodyPr>
          <a:lstStyle/>
          <a:p>
            <a:pPr marL="0" indent="0">
              <a:lnSpc>
                <a:spcPct val="120000"/>
              </a:lnSpc>
              <a:spcBef>
                <a:spcPts val="0"/>
              </a:spcBef>
              <a:buNone/>
            </a:pPr>
            <a:r>
              <a:rPr lang="en-US" dirty="0">
                <a:solidFill>
                  <a:srgbClr val="FF0000"/>
                </a:solidFill>
              </a:rPr>
              <a:t>046 </a:t>
            </a:r>
            <a:r>
              <a:rPr lang="en-US" dirty="0" smtClean="0">
                <a:solidFill>
                  <a:srgbClr val="FF0000"/>
                </a:solidFill>
              </a:rPr>
              <a:t>__  </a:t>
            </a:r>
            <a:r>
              <a:rPr lang="en-US" dirty="0">
                <a:solidFill>
                  <a:srgbClr val="FF0000"/>
                </a:solidFill>
              </a:rPr>
              <a:t>$k 2013 </a:t>
            </a:r>
            <a:r>
              <a:rPr lang="en-US" dirty="0" smtClean="0">
                <a:solidFill>
                  <a:srgbClr val="FF0000"/>
                </a:solidFill>
              </a:rPr>
              <a:t>$o </a:t>
            </a:r>
            <a:r>
              <a:rPr lang="en-US" dirty="0">
                <a:solidFill>
                  <a:srgbClr val="FF0000"/>
                </a:solidFill>
              </a:rPr>
              <a:t>1830 </a:t>
            </a:r>
            <a:r>
              <a:rPr lang="en-US" dirty="0" smtClean="0">
                <a:solidFill>
                  <a:srgbClr val="FF0000"/>
                </a:solidFill>
              </a:rPr>
              <a:t>$p </a:t>
            </a:r>
            <a:r>
              <a:rPr lang="en-US" dirty="0">
                <a:solidFill>
                  <a:srgbClr val="FF0000"/>
                </a:solidFill>
              </a:rPr>
              <a:t>1930</a:t>
            </a:r>
          </a:p>
          <a:p>
            <a:pPr marL="0" indent="0">
              <a:lnSpc>
                <a:spcPct val="120000"/>
              </a:lnSpc>
              <a:spcBef>
                <a:spcPts val="0"/>
              </a:spcBef>
              <a:buNone/>
            </a:pPr>
            <a:r>
              <a:rPr lang="en-US" dirty="0" smtClean="0"/>
              <a:t>245 </a:t>
            </a:r>
            <a:r>
              <a:rPr lang="en-US" dirty="0"/>
              <a:t>00  Deaf American prose 1830-1930 / </a:t>
            </a:r>
            <a:r>
              <a:rPr lang="en-US" dirty="0" smtClean="0"/>
              <a:t>$c </a:t>
            </a:r>
            <a:r>
              <a:rPr lang="en-US" dirty="0"/>
              <a:t>Jennifer L. Nelson and </a:t>
            </a:r>
            <a:r>
              <a:rPr lang="en-US" dirty="0" smtClean="0"/>
              <a:t>Kristen </a:t>
            </a:r>
            <a:r>
              <a:rPr lang="en-US" dirty="0"/>
              <a:t>C. </a:t>
            </a:r>
            <a:r>
              <a:rPr lang="en-US" dirty="0" smtClean="0"/>
              <a:t>	  Harmon</a:t>
            </a:r>
            <a:r>
              <a:rPr lang="en-US" dirty="0"/>
              <a:t>, editors</a:t>
            </a:r>
            <a:r>
              <a:rPr lang="en-US" dirty="0" smtClean="0"/>
              <a:t>.</a:t>
            </a:r>
          </a:p>
          <a:p>
            <a:pPr marL="0" indent="0">
              <a:lnSpc>
                <a:spcPct val="120000"/>
              </a:lnSpc>
              <a:spcBef>
                <a:spcPts val="0"/>
              </a:spcBef>
              <a:buNone/>
            </a:pPr>
            <a:r>
              <a:rPr lang="en-US" dirty="0" smtClean="0"/>
              <a:t>264 _1  Washington</a:t>
            </a:r>
            <a:r>
              <a:rPr lang="en-US" dirty="0"/>
              <a:t>, DC : </a:t>
            </a:r>
            <a:r>
              <a:rPr lang="en-US" dirty="0" smtClean="0"/>
              <a:t>$b </a:t>
            </a:r>
            <a:r>
              <a:rPr lang="en-US" dirty="0"/>
              <a:t>Gallaudet University Press, </a:t>
            </a:r>
            <a:r>
              <a:rPr lang="en-US" dirty="0" smtClean="0"/>
              <a:t>$c </a:t>
            </a:r>
            <a:r>
              <a:rPr lang="en-US" dirty="0"/>
              <a:t>2013</a:t>
            </a:r>
            <a:r>
              <a:rPr lang="en-US" dirty="0" smtClean="0"/>
              <a:t>.</a:t>
            </a:r>
          </a:p>
          <a:p>
            <a:pPr marL="0" indent="0">
              <a:lnSpc>
                <a:spcPct val="120000"/>
              </a:lnSpc>
              <a:spcBef>
                <a:spcPts val="0"/>
              </a:spcBef>
              <a:buNone/>
            </a:pPr>
            <a:endParaRPr lang="en-US" dirty="0" smtClean="0"/>
          </a:p>
          <a:p>
            <a:pPr marL="0" indent="0">
              <a:lnSpc>
                <a:spcPct val="120000"/>
              </a:lnSpc>
              <a:spcBef>
                <a:spcPts val="0"/>
              </a:spcBef>
              <a:buNone/>
            </a:pPr>
            <a:r>
              <a:rPr lang="en-US" dirty="0" smtClean="0">
                <a:solidFill>
                  <a:srgbClr val="FF0000"/>
                </a:solidFill>
              </a:rPr>
              <a:t>046 __  $o 1801 $p 1900   </a:t>
            </a:r>
            <a:r>
              <a:rPr lang="en-US" i="1" dirty="0" smtClean="0">
                <a:solidFill>
                  <a:schemeClr val="accent6">
                    <a:lumMod val="75000"/>
                  </a:schemeClr>
                </a:solidFill>
              </a:rPr>
              <a:t>or perhaps</a:t>
            </a:r>
            <a:r>
              <a:rPr lang="en-US" i="1" dirty="0" smtClean="0">
                <a:solidFill>
                  <a:srgbClr val="FF0000"/>
                </a:solidFill>
              </a:rPr>
              <a:t>  </a:t>
            </a:r>
            <a:r>
              <a:rPr lang="en-US" dirty="0" smtClean="0">
                <a:solidFill>
                  <a:srgbClr val="FF0000"/>
                </a:solidFill>
              </a:rPr>
              <a:t>$o 18</a:t>
            </a:r>
            <a:endParaRPr lang="en-US" dirty="0">
              <a:solidFill>
                <a:srgbClr val="FF0000"/>
              </a:solidFill>
            </a:endParaRPr>
          </a:p>
          <a:p>
            <a:pPr marL="0" indent="0">
              <a:lnSpc>
                <a:spcPct val="120000"/>
              </a:lnSpc>
              <a:spcBef>
                <a:spcPts val="0"/>
              </a:spcBef>
              <a:buNone/>
            </a:pPr>
            <a:r>
              <a:rPr lang="en-US" dirty="0" smtClean="0"/>
              <a:t>245 00  Nineteenth-century British drama : $b an anthology of representative 	  plays / $c edited by Leonard R.N. Ashley.</a:t>
            </a:r>
          </a:p>
          <a:p>
            <a:pPr marL="0" indent="0">
              <a:lnSpc>
                <a:spcPct val="120000"/>
              </a:lnSpc>
              <a:spcBef>
                <a:spcPts val="0"/>
              </a:spcBef>
              <a:buNone/>
            </a:pPr>
            <a:r>
              <a:rPr lang="en-US" dirty="0"/>
              <a:t>264 _1 Lanham, MD : </a:t>
            </a:r>
            <a:r>
              <a:rPr lang="en-US" dirty="0" smtClean="0"/>
              <a:t>$b </a:t>
            </a:r>
            <a:r>
              <a:rPr lang="en-US" dirty="0"/>
              <a:t>University Press of America, </a:t>
            </a:r>
            <a:r>
              <a:rPr lang="en-US" dirty="0" smtClean="0"/>
              <a:t>$c </a:t>
            </a:r>
            <a:r>
              <a:rPr lang="en-US" dirty="0"/>
              <a:t>[1989]</a:t>
            </a:r>
            <a:endParaRPr lang="en-US" dirty="0" smtClean="0"/>
          </a:p>
          <a:p>
            <a:pPr marL="0" indent="0">
              <a:lnSpc>
                <a:spcPct val="120000"/>
              </a:lnSpc>
              <a:spcBef>
                <a:spcPts val="0"/>
              </a:spcBef>
              <a:buNone/>
            </a:pPr>
            <a:endParaRPr lang="en-US" dirty="0"/>
          </a:p>
          <a:p>
            <a:pPr marL="0" indent="0">
              <a:lnSpc>
                <a:spcPct val="120000"/>
              </a:lnSpc>
              <a:spcBef>
                <a:spcPts val="0"/>
              </a:spcBef>
              <a:buNone/>
            </a:pPr>
            <a:r>
              <a:rPr lang="en-US" dirty="0" smtClean="0">
                <a:solidFill>
                  <a:srgbClr val="FF0000"/>
                </a:solidFill>
              </a:rPr>
              <a:t>046 __  $o 1987 $p 9999 $2 marc</a:t>
            </a:r>
          </a:p>
          <a:p>
            <a:pPr marL="0" indent="0">
              <a:lnSpc>
                <a:spcPct val="120000"/>
              </a:lnSpc>
              <a:spcBef>
                <a:spcPts val="0"/>
              </a:spcBef>
              <a:buNone/>
            </a:pPr>
            <a:r>
              <a:rPr lang="en-US" dirty="0" smtClean="0"/>
              <a:t>245 </a:t>
            </a:r>
            <a:r>
              <a:rPr lang="en-US" dirty="0"/>
              <a:t>00  The best American </a:t>
            </a:r>
            <a:r>
              <a:rPr lang="en-US" dirty="0" smtClean="0"/>
              <a:t>poetry.</a:t>
            </a:r>
          </a:p>
          <a:p>
            <a:pPr marL="0" indent="0">
              <a:lnSpc>
                <a:spcPct val="120000"/>
              </a:lnSpc>
              <a:spcBef>
                <a:spcPts val="0"/>
              </a:spcBef>
              <a:buNone/>
            </a:pPr>
            <a:r>
              <a:rPr lang="en-US" dirty="0"/>
              <a:t>260 __  New York, N.Y. : </a:t>
            </a:r>
            <a:r>
              <a:rPr lang="en-US" dirty="0" smtClean="0"/>
              <a:t>$b </a:t>
            </a:r>
            <a:r>
              <a:rPr lang="en-US" dirty="0"/>
              <a:t>Charles Scribner's Sons, </a:t>
            </a:r>
            <a:r>
              <a:rPr lang="en-US" dirty="0" smtClean="0"/>
              <a:t>$c c1988-</a:t>
            </a:r>
          </a:p>
          <a:p>
            <a:pPr marL="0" indent="0">
              <a:lnSpc>
                <a:spcPct val="120000"/>
              </a:lnSpc>
              <a:spcBef>
                <a:spcPts val="0"/>
              </a:spcBef>
              <a:buNone/>
            </a:pPr>
            <a:r>
              <a:rPr lang="en-US" dirty="0" smtClean="0"/>
              <a:t>310 __  </a:t>
            </a:r>
            <a:r>
              <a:rPr lang="en-US" dirty="0"/>
              <a:t>Annual</a:t>
            </a:r>
          </a:p>
          <a:p>
            <a:pPr marL="0" indent="0">
              <a:lnSpc>
                <a:spcPct val="120000"/>
              </a:lnSpc>
              <a:spcBef>
                <a:spcPts val="0"/>
              </a:spcBef>
              <a:buNone/>
            </a:pPr>
            <a:r>
              <a:rPr lang="en-US" dirty="0" smtClean="0"/>
              <a:t>362 0_  </a:t>
            </a:r>
            <a:r>
              <a:rPr lang="en-US" dirty="0"/>
              <a:t>1988-</a:t>
            </a:r>
            <a:endParaRPr lang="en-US" dirty="0" smtClean="0"/>
          </a:p>
        </p:txBody>
      </p:sp>
    </p:spTree>
    <p:extLst>
      <p:ext uri="{BB962C8B-B14F-4D97-AF65-F5344CB8AC3E}">
        <p14:creationId xmlns:p14="http://schemas.microsoft.com/office/powerpoint/2010/main" val="165798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Period of Creation: 388</a:t>
            </a:r>
            <a:endParaRPr lang="en-US" dirty="0"/>
          </a:p>
        </p:txBody>
      </p:sp>
      <p:sp>
        <p:nvSpPr>
          <p:cNvPr id="3" name="Content Placeholder 2"/>
          <p:cNvSpPr>
            <a:spLocks noGrp="1"/>
          </p:cNvSpPr>
          <p:nvPr>
            <p:ph idx="1"/>
          </p:nvPr>
        </p:nvSpPr>
        <p:spPr>
          <a:xfrm>
            <a:off x="838200" y="1566863"/>
            <a:ext cx="10515600" cy="5224462"/>
          </a:xfrm>
        </p:spPr>
        <p:txBody>
          <a:bodyPr>
            <a:normAutofit/>
          </a:bodyPr>
          <a:lstStyle/>
          <a:p>
            <a:pPr marL="0" indent="0">
              <a:buNone/>
            </a:pPr>
            <a:r>
              <a:rPr lang="en-US" b="1" dirty="0" smtClean="0"/>
              <a:t>388 </a:t>
            </a:r>
            <a:r>
              <a:rPr lang="en-US" b="1" dirty="0"/>
              <a:t>- Time Period of Creation (R</a:t>
            </a:r>
            <a:r>
              <a:rPr lang="en-US" b="1" dirty="0" smtClean="0"/>
              <a:t>)</a:t>
            </a:r>
          </a:p>
          <a:p>
            <a:pPr marL="0" indent="0">
              <a:buNone/>
            </a:pPr>
            <a:r>
              <a:rPr lang="en-US" b="1" dirty="0" smtClean="0"/>
              <a:t>First indicator: </a:t>
            </a:r>
            <a:r>
              <a:rPr lang="en-US" i="1" dirty="0"/>
              <a:t>Type of time period</a:t>
            </a:r>
            <a:r>
              <a:rPr lang="en-US" dirty="0"/>
              <a:t/>
            </a:r>
            <a:br>
              <a:rPr lang="en-US" dirty="0"/>
            </a:br>
            <a:r>
              <a:rPr lang="en-US" dirty="0" smtClean="0"/>
              <a:t>  # </a:t>
            </a:r>
            <a:r>
              <a:rPr lang="en-US" dirty="0"/>
              <a:t>- No information provided</a:t>
            </a:r>
            <a:br>
              <a:rPr lang="en-US" dirty="0"/>
            </a:br>
            <a:r>
              <a:rPr lang="en-US" dirty="0" smtClean="0"/>
              <a:t>  1 </a:t>
            </a:r>
            <a:r>
              <a:rPr lang="en-US" dirty="0"/>
              <a:t>- Creation of </a:t>
            </a:r>
            <a:r>
              <a:rPr lang="en-US" dirty="0" smtClean="0"/>
              <a:t>work (or of the components of a compilation 	considered collectively)</a:t>
            </a:r>
            <a:r>
              <a:rPr lang="en-US" dirty="0"/>
              <a:t/>
            </a:r>
            <a:br>
              <a:rPr lang="en-US" dirty="0"/>
            </a:br>
            <a:r>
              <a:rPr lang="en-US" dirty="0" smtClean="0"/>
              <a:t>  2 </a:t>
            </a:r>
            <a:r>
              <a:rPr lang="en-US" dirty="0"/>
              <a:t>- Creation of aggregate </a:t>
            </a:r>
            <a:r>
              <a:rPr lang="en-US" dirty="0" smtClean="0"/>
              <a:t>work</a:t>
            </a:r>
          </a:p>
          <a:p>
            <a:pPr marL="0" indent="0">
              <a:buNone/>
            </a:pPr>
            <a:endParaRPr lang="en-US" b="1" dirty="0" smtClean="0"/>
          </a:p>
          <a:p>
            <a:pPr marL="0" indent="0">
              <a:buNone/>
            </a:pPr>
            <a:r>
              <a:rPr lang="en-US" dirty="0"/>
              <a:t>$a - Time period of creation term (R</a:t>
            </a:r>
            <a:r>
              <a:rPr lang="en-US" dirty="0" smtClean="0"/>
              <a:t>)</a:t>
            </a:r>
          </a:p>
          <a:p>
            <a:pPr marL="0" indent="0">
              <a:buNone/>
            </a:pPr>
            <a:r>
              <a:rPr lang="en-US" dirty="0"/>
              <a:t>$0 - Authority record control number or standard number (R</a:t>
            </a:r>
            <a:r>
              <a:rPr lang="en-US" dirty="0" smtClean="0"/>
              <a:t>)</a:t>
            </a:r>
          </a:p>
          <a:p>
            <a:pPr marL="0" indent="0">
              <a:buNone/>
            </a:pPr>
            <a:r>
              <a:rPr lang="en-US" dirty="0"/>
              <a:t>$2 - Source of term (NR</a:t>
            </a:r>
            <a:r>
              <a:rPr lang="en-US" dirty="0" smtClean="0"/>
              <a:t>)</a:t>
            </a:r>
          </a:p>
          <a:p>
            <a:pPr marL="0" indent="0">
              <a:buNone/>
            </a:pPr>
            <a:r>
              <a:rPr lang="en-US" dirty="0" smtClean="0"/>
              <a:t>$3 - Materials specified (NR)</a:t>
            </a:r>
            <a:endParaRPr lang="en-US" dirty="0"/>
          </a:p>
          <a:p>
            <a:pPr marL="0" indent="0">
              <a:buNone/>
            </a:pPr>
            <a:endParaRPr lang="en-US" b="1" dirty="0"/>
          </a:p>
          <a:p>
            <a:pPr marL="0" indent="0">
              <a:buNone/>
            </a:pPr>
            <a:endParaRPr lang="en-US" dirty="0" smtClean="0"/>
          </a:p>
          <a:p>
            <a:pPr marL="0" indent="0">
              <a:buNone/>
            </a:pPr>
            <a:endParaRPr lang="en-US" dirty="0"/>
          </a:p>
        </p:txBody>
      </p:sp>
      <p:sp>
        <p:nvSpPr>
          <p:cNvPr id="4" name="TextBox 3"/>
          <p:cNvSpPr txBox="1"/>
          <p:nvPr/>
        </p:nvSpPr>
        <p:spPr>
          <a:xfrm>
            <a:off x="8277225" y="581274"/>
            <a:ext cx="1952625" cy="769441"/>
          </a:xfrm>
          <a:prstGeom prst="rect">
            <a:avLst/>
          </a:prstGeom>
          <a:noFill/>
        </p:spPr>
        <p:txBody>
          <a:bodyPr wrap="square" rtlCol="0">
            <a:spAutoFit/>
          </a:bodyPr>
          <a:lstStyle/>
          <a:p>
            <a:r>
              <a:rPr lang="en-US" sz="2200" b="1" i="1" dirty="0" smtClean="0">
                <a:solidFill>
                  <a:srgbClr val="FF0000"/>
                </a:solidFill>
              </a:rPr>
              <a:t>NOT YET IMPLEMENTED</a:t>
            </a:r>
            <a:endParaRPr lang="en-US" sz="2200" b="1" i="1" dirty="0">
              <a:solidFill>
                <a:srgbClr val="FF0000"/>
              </a:solidFill>
            </a:endParaRPr>
          </a:p>
        </p:txBody>
      </p:sp>
    </p:spTree>
    <p:extLst>
      <p:ext uri="{BB962C8B-B14F-4D97-AF65-F5344CB8AC3E}">
        <p14:creationId xmlns:p14="http://schemas.microsoft.com/office/powerpoint/2010/main" val="108816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949325"/>
          </a:xfrm>
        </p:spPr>
        <p:txBody>
          <a:bodyPr/>
          <a:lstStyle/>
          <a:p>
            <a:r>
              <a:rPr lang="en-US" dirty="0" smtClean="0"/>
              <a:t>Time Period of Creation: 388</a:t>
            </a:r>
            <a:endParaRPr lang="en-US" dirty="0"/>
          </a:p>
        </p:txBody>
      </p:sp>
      <p:sp>
        <p:nvSpPr>
          <p:cNvPr id="3" name="Content Placeholder 2"/>
          <p:cNvSpPr>
            <a:spLocks noGrp="1"/>
          </p:cNvSpPr>
          <p:nvPr>
            <p:ph idx="1"/>
          </p:nvPr>
        </p:nvSpPr>
        <p:spPr>
          <a:xfrm>
            <a:off x="838200" y="1190625"/>
            <a:ext cx="10953750" cy="5667376"/>
          </a:xfrm>
        </p:spPr>
        <p:txBody>
          <a:bodyPr>
            <a:normAutofit fontScale="92500" lnSpcReduction="20000"/>
          </a:bodyPr>
          <a:lstStyle/>
          <a:p>
            <a:pPr marL="0" indent="0">
              <a:lnSpc>
                <a:spcPct val="120000"/>
              </a:lnSpc>
              <a:spcBef>
                <a:spcPts val="0"/>
              </a:spcBef>
              <a:buNone/>
            </a:pPr>
            <a:r>
              <a:rPr lang="en-US" dirty="0"/>
              <a:t>046 </a:t>
            </a:r>
            <a:r>
              <a:rPr lang="en-US" dirty="0" smtClean="0"/>
              <a:t>__  </a:t>
            </a:r>
            <a:r>
              <a:rPr lang="en-US" dirty="0"/>
              <a:t>$k 2013 </a:t>
            </a:r>
            <a:r>
              <a:rPr lang="en-US" dirty="0" smtClean="0"/>
              <a:t>$o </a:t>
            </a:r>
            <a:r>
              <a:rPr lang="en-US" dirty="0"/>
              <a:t>1830 </a:t>
            </a:r>
            <a:r>
              <a:rPr lang="en-US" dirty="0" smtClean="0"/>
              <a:t>$p </a:t>
            </a:r>
            <a:r>
              <a:rPr lang="en-US" dirty="0"/>
              <a:t>1930</a:t>
            </a:r>
          </a:p>
          <a:p>
            <a:pPr marL="0" indent="0">
              <a:lnSpc>
                <a:spcPct val="120000"/>
              </a:lnSpc>
              <a:spcBef>
                <a:spcPts val="0"/>
              </a:spcBef>
              <a:buNone/>
            </a:pPr>
            <a:r>
              <a:rPr lang="en-US" dirty="0" smtClean="0"/>
              <a:t>245 </a:t>
            </a:r>
            <a:r>
              <a:rPr lang="en-US" dirty="0"/>
              <a:t>00  Deaf American prose 1830-1930 / </a:t>
            </a:r>
            <a:r>
              <a:rPr lang="en-US" dirty="0" smtClean="0"/>
              <a:t>$c </a:t>
            </a:r>
            <a:r>
              <a:rPr lang="en-US" dirty="0"/>
              <a:t>Jennifer L. Nelson and </a:t>
            </a:r>
            <a:r>
              <a:rPr lang="en-US" dirty="0" smtClean="0"/>
              <a:t>Kristen C</a:t>
            </a:r>
            <a:r>
              <a:rPr lang="en-US" dirty="0"/>
              <a:t>. </a:t>
            </a:r>
            <a:r>
              <a:rPr lang="en-US" dirty="0" smtClean="0"/>
              <a:t>	  Harmon</a:t>
            </a:r>
            <a:r>
              <a:rPr lang="en-US" dirty="0"/>
              <a:t>, editors</a:t>
            </a:r>
            <a:r>
              <a:rPr lang="en-US" dirty="0" smtClean="0"/>
              <a:t>.</a:t>
            </a:r>
          </a:p>
          <a:p>
            <a:pPr marL="0" indent="0">
              <a:lnSpc>
                <a:spcPct val="120000"/>
              </a:lnSpc>
              <a:spcBef>
                <a:spcPts val="0"/>
              </a:spcBef>
              <a:buNone/>
            </a:pPr>
            <a:r>
              <a:rPr lang="en-US" dirty="0" smtClean="0"/>
              <a:t>264 _1  Washington</a:t>
            </a:r>
            <a:r>
              <a:rPr lang="en-US" dirty="0"/>
              <a:t>, DC : </a:t>
            </a:r>
            <a:r>
              <a:rPr lang="en-US" dirty="0" smtClean="0"/>
              <a:t>$b </a:t>
            </a:r>
            <a:r>
              <a:rPr lang="en-US" dirty="0"/>
              <a:t>Gallaudet University Press, </a:t>
            </a:r>
            <a:r>
              <a:rPr lang="en-US" dirty="0" smtClean="0"/>
              <a:t>$c </a:t>
            </a:r>
            <a:r>
              <a:rPr lang="en-US" dirty="0"/>
              <a:t>2013</a:t>
            </a:r>
            <a:r>
              <a:rPr lang="en-US" dirty="0" smtClean="0"/>
              <a:t>.</a:t>
            </a:r>
          </a:p>
          <a:p>
            <a:pPr marL="0" indent="0">
              <a:lnSpc>
                <a:spcPct val="120000"/>
              </a:lnSpc>
              <a:spcBef>
                <a:spcPts val="0"/>
              </a:spcBef>
              <a:buNone/>
            </a:pPr>
            <a:r>
              <a:rPr lang="en-US" dirty="0" smtClean="0">
                <a:solidFill>
                  <a:srgbClr val="FF0000"/>
                </a:solidFill>
              </a:rPr>
              <a:t>388 1_  Nineteenth century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smtClean="0">
                <a:solidFill>
                  <a:srgbClr val="FF0000"/>
                </a:solidFill>
              </a:rPr>
              <a:t>388 1_  Twentieth century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smtClean="0">
                <a:solidFill>
                  <a:srgbClr val="FF0000"/>
                </a:solidFill>
              </a:rPr>
              <a:t>388 1_  1830 - 1930 $2 fast</a:t>
            </a:r>
          </a:p>
          <a:p>
            <a:pPr marL="0" indent="0">
              <a:lnSpc>
                <a:spcPct val="120000"/>
              </a:lnSpc>
              <a:spcBef>
                <a:spcPts val="0"/>
              </a:spcBef>
              <a:buNone/>
            </a:pPr>
            <a:endParaRPr lang="en-US" dirty="0" smtClean="0"/>
          </a:p>
          <a:p>
            <a:pPr marL="0" indent="0">
              <a:lnSpc>
                <a:spcPct val="120000"/>
              </a:lnSpc>
              <a:spcBef>
                <a:spcPts val="0"/>
              </a:spcBef>
              <a:buNone/>
            </a:pPr>
            <a:r>
              <a:rPr lang="en-US" dirty="0" smtClean="0"/>
              <a:t>046 __  $o 1801 $p 1900</a:t>
            </a:r>
            <a:endParaRPr lang="en-US" dirty="0"/>
          </a:p>
          <a:p>
            <a:pPr marL="0" indent="0">
              <a:lnSpc>
                <a:spcPct val="120000"/>
              </a:lnSpc>
              <a:spcBef>
                <a:spcPts val="0"/>
              </a:spcBef>
              <a:buNone/>
            </a:pPr>
            <a:r>
              <a:rPr lang="en-US" dirty="0" smtClean="0"/>
              <a:t>245 00  Nineteenth-century British drama : $b an anthology of representative 	  plays / $c edited by Leonard R.N. Ashley.</a:t>
            </a:r>
          </a:p>
          <a:p>
            <a:pPr marL="0" indent="0">
              <a:lnSpc>
                <a:spcPct val="120000"/>
              </a:lnSpc>
              <a:spcBef>
                <a:spcPts val="0"/>
              </a:spcBef>
              <a:buNone/>
            </a:pPr>
            <a:r>
              <a:rPr lang="en-US" dirty="0" smtClean="0">
                <a:solidFill>
                  <a:srgbClr val="FF0000"/>
                </a:solidFill>
              </a:rPr>
              <a:t>388 1_  Nineteenth century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a:solidFill>
                  <a:srgbClr val="FF0000"/>
                </a:solidFill>
              </a:rPr>
              <a:t>388 1_ </a:t>
            </a:r>
            <a:r>
              <a:rPr lang="en-US" dirty="0" smtClean="0">
                <a:solidFill>
                  <a:srgbClr val="FF0000"/>
                </a:solidFill>
              </a:rPr>
              <a:t> 1800 </a:t>
            </a:r>
            <a:r>
              <a:rPr lang="en-US" dirty="0">
                <a:solidFill>
                  <a:srgbClr val="FF0000"/>
                </a:solidFill>
              </a:rPr>
              <a:t>- 1899 </a:t>
            </a:r>
            <a:r>
              <a:rPr lang="en-US" dirty="0" smtClean="0">
                <a:solidFill>
                  <a:srgbClr val="FF0000"/>
                </a:solidFill>
              </a:rPr>
              <a:t>$2 fast</a:t>
            </a:r>
            <a:endParaRPr lang="en-US" dirty="0">
              <a:solidFill>
                <a:srgbClr val="FF0000"/>
              </a:solidFill>
            </a:endParaRPr>
          </a:p>
        </p:txBody>
      </p:sp>
    </p:spTree>
    <p:extLst>
      <p:ext uri="{BB962C8B-B14F-4D97-AF65-F5344CB8AC3E}">
        <p14:creationId xmlns:p14="http://schemas.microsoft.com/office/powerpoint/2010/main" val="20150140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949325"/>
          </a:xfrm>
        </p:spPr>
        <p:txBody>
          <a:bodyPr/>
          <a:lstStyle/>
          <a:p>
            <a:r>
              <a:rPr lang="en-US" dirty="0" smtClean="0"/>
              <a:t>Time Period of Creation: 388</a:t>
            </a:r>
            <a:endParaRPr lang="en-US" dirty="0"/>
          </a:p>
        </p:txBody>
      </p:sp>
      <p:sp>
        <p:nvSpPr>
          <p:cNvPr id="3" name="Content Placeholder 2"/>
          <p:cNvSpPr>
            <a:spLocks noGrp="1"/>
          </p:cNvSpPr>
          <p:nvPr>
            <p:ph idx="1"/>
          </p:nvPr>
        </p:nvSpPr>
        <p:spPr>
          <a:xfrm>
            <a:off x="838200" y="1190625"/>
            <a:ext cx="10953750" cy="5667376"/>
          </a:xfrm>
        </p:spPr>
        <p:txBody>
          <a:bodyPr>
            <a:normAutofit fontScale="92500" lnSpcReduction="10000"/>
          </a:bodyPr>
          <a:lstStyle/>
          <a:p>
            <a:pPr marL="0" indent="0">
              <a:lnSpc>
                <a:spcPct val="120000"/>
              </a:lnSpc>
              <a:spcBef>
                <a:spcPts val="0"/>
              </a:spcBef>
              <a:buNone/>
            </a:pPr>
            <a:r>
              <a:rPr lang="en-US" dirty="0"/>
              <a:t>046 </a:t>
            </a:r>
            <a:r>
              <a:rPr lang="en-US" dirty="0" smtClean="0"/>
              <a:t>__  </a:t>
            </a:r>
            <a:r>
              <a:rPr lang="en-US" dirty="0"/>
              <a:t>$o </a:t>
            </a:r>
            <a:r>
              <a:rPr lang="en-US" dirty="0" smtClean="0"/>
              <a:t>1300 </a:t>
            </a:r>
            <a:r>
              <a:rPr lang="en-US" dirty="0"/>
              <a:t>$p 1500</a:t>
            </a:r>
          </a:p>
          <a:p>
            <a:pPr marL="0" indent="0">
              <a:lnSpc>
                <a:spcPct val="120000"/>
              </a:lnSpc>
              <a:spcBef>
                <a:spcPts val="0"/>
              </a:spcBef>
              <a:buNone/>
            </a:pPr>
            <a:r>
              <a:rPr lang="en-US" dirty="0" smtClean="0"/>
              <a:t>245 03  </a:t>
            </a:r>
            <a:r>
              <a:rPr lang="en-US" dirty="0"/>
              <a:t>An anthology of medieval love debate poetry / </a:t>
            </a:r>
            <a:r>
              <a:rPr lang="en-US" dirty="0" smtClean="0"/>
              <a:t>$c </a:t>
            </a:r>
            <a:r>
              <a:rPr lang="en-US" dirty="0"/>
              <a:t>translated and edited </a:t>
            </a:r>
            <a:r>
              <a:rPr lang="en-US" dirty="0" smtClean="0"/>
              <a:t>	  by </a:t>
            </a:r>
            <a:r>
              <a:rPr lang="en-US" dirty="0"/>
              <a:t>Barbara K. </a:t>
            </a:r>
            <a:r>
              <a:rPr lang="en-US" dirty="0" err="1"/>
              <a:t>Altmann</a:t>
            </a:r>
            <a:r>
              <a:rPr lang="en-US" dirty="0"/>
              <a:t> and R. Barton Palmer.</a:t>
            </a:r>
            <a:endParaRPr lang="en-US" dirty="0" smtClean="0"/>
          </a:p>
          <a:p>
            <a:pPr marL="0" indent="0">
              <a:lnSpc>
                <a:spcPct val="120000"/>
              </a:lnSpc>
              <a:spcBef>
                <a:spcPts val="0"/>
              </a:spcBef>
              <a:buNone/>
            </a:pPr>
            <a:r>
              <a:rPr lang="en-US" dirty="0" smtClean="0"/>
              <a:t>264 _1  Gainesville : $b </a:t>
            </a:r>
            <a:r>
              <a:rPr lang="en-US" dirty="0"/>
              <a:t>University Press of Florida, </a:t>
            </a:r>
            <a:r>
              <a:rPr lang="en-US" dirty="0" smtClean="0"/>
              <a:t>$c [2006]</a:t>
            </a:r>
          </a:p>
          <a:p>
            <a:pPr marL="0" indent="0">
              <a:lnSpc>
                <a:spcPct val="120000"/>
              </a:lnSpc>
              <a:spcBef>
                <a:spcPts val="0"/>
              </a:spcBef>
              <a:buNone/>
            </a:pPr>
            <a:r>
              <a:rPr lang="en-US" dirty="0" smtClean="0">
                <a:solidFill>
                  <a:srgbClr val="FF0000"/>
                </a:solidFill>
              </a:rPr>
              <a:t>388 1_  Middle Ages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a:t>650 </a:t>
            </a:r>
            <a:r>
              <a:rPr lang="en-US" dirty="0" smtClean="0"/>
              <a:t>_0  French </a:t>
            </a:r>
            <a:r>
              <a:rPr lang="en-US" dirty="0"/>
              <a:t>poetry </a:t>
            </a:r>
            <a:r>
              <a:rPr lang="en-US" dirty="0" smtClean="0"/>
              <a:t>$y </a:t>
            </a:r>
            <a:r>
              <a:rPr lang="en-US" dirty="0"/>
              <a:t>To 1500 </a:t>
            </a:r>
            <a:r>
              <a:rPr lang="en-US" dirty="0" smtClean="0"/>
              <a:t>$v </a:t>
            </a:r>
            <a:r>
              <a:rPr lang="en-US" dirty="0"/>
              <a:t>Translations into English.</a:t>
            </a:r>
          </a:p>
          <a:p>
            <a:pPr marL="0" indent="0">
              <a:lnSpc>
                <a:spcPct val="120000"/>
              </a:lnSpc>
              <a:spcBef>
                <a:spcPts val="0"/>
              </a:spcBef>
              <a:buNone/>
            </a:pPr>
            <a:r>
              <a:rPr lang="en-US" dirty="0"/>
              <a:t>650 </a:t>
            </a:r>
            <a:r>
              <a:rPr lang="en-US" dirty="0" smtClean="0"/>
              <a:t>_0  Debate </a:t>
            </a:r>
            <a:r>
              <a:rPr lang="en-US" dirty="0"/>
              <a:t>poetry, French </a:t>
            </a:r>
            <a:r>
              <a:rPr lang="en-US" dirty="0" smtClean="0"/>
              <a:t>$v </a:t>
            </a:r>
            <a:r>
              <a:rPr lang="en-US" dirty="0"/>
              <a:t>Translations into English.</a:t>
            </a:r>
          </a:p>
          <a:p>
            <a:pPr marL="0" indent="0">
              <a:lnSpc>
                <a:spcPct val="120000"/>
              </a:lnSpc>
              <a:spcBef>
                <a:spcPts val="0"/>
              </a:spcBef>
              <a:buNone/>
            </a:pPr>
            <a:r>
              <a:rPr lang="en-US" dirty="0"/>
              <a:t>650 </a:t>
            </a:r>
            <a:r>
              <a:rPr lang="en-US" dirty="0" smtClean="0"/>
              <a:t>_0  Love </a:t>
            </a:r>
            <a:r>
              <a:rPr lang="en-US" dirty="0"/>
              <a:t>poetry, French </a:t>
            </a:r>
            <a:r>
              <a:rPr lang="en-US" dirty="0" smtClean="0"/>
              <a:t>$v </a:t>
            </a:r>
            <a:r>
              <a:rPr lang="en-US" dirty="0"/>
              <a:t>Translations into English.</a:t>
            </a:r>
          </a:p>
          <a:p>
            <a:pPr marL="0" indent="0">
              <a:lnSpc>
                <a:spcPct val="120000"/>
              </a:lnSpc>
              <a:spcBef>
                <a:spcPts val="0"/>
              </a:spcBef>
              <a:buNone/>
            </a:pPr>
            <a:r>
              <a:rPr lang="en-US" dirty="0"/>
              <a:t>650 </a:t>
            </a:r>
            <a:r>
              <a:rPr lang="en-US" dirty="0" smtClean="0"/>
              <a:t>_0  Debate </a:t>
            </a:r>
            <a:r>
              <a:rPr lang="en-US" dirty="0"/>
              <a:t>poetry, English (Middle</a:t>
            </a:r>
            <a:r>
              <a:rPr lang="en-US" dirty="0" smtClean="0"/>
              <a:t>) </a:t>
            </a:r>
            <a:r>
              <a:rPr lang="en-US" dirty="0"/>
              <a:t>$v Translations into English.</a:t>
            </a:r>
          </a:p>
          <a:p>
            <a:pPr marL="0" indent="0">
              <a:lnSpc>
                <a:spcPct val="120000"/>
              </a:lnSpc>
              <a:spcBef>
                <a:spcPts val="0"/>
              </a:spcBef>
              <a:buNone/>
            </a:pPr>
            <a:r>
              <a:rPr lang="en-US" dirty="0" smtClean="0"/>
              <a:t>650 _0  Love </a:t>
            </a:r>
            <a:r>
              <a:rPr lang="en-US" dirty="0"/>
              <a:t>poetry, English (Middle</a:t>
            </a:r>
            <a:r>
              <a:rPr lang="en-US" dirty="0" smtClean="0"/>
              <a:t>)</a:t>
            </a:r>
            <a:r>
              <a:rPr lang="en-US" dirty="0"/>
              <a:t> $v Translations into English</a:t>
            </a:r>
            <a:r>
              <a:rPr lang="en-US" dirty="0" smtClean="0"/>
              <a:t>.</a:t>
            </a:r>
            <a:endParaRPr lang="en-US" dirty="0"/>
          </a:p>
          <a:p>
            <a:pPr marL="0" indent="0">
              <a:lnSpc>
                <a:spcPct val="120000"/>
              </a:lnSpc>
              <a:spcBef>
                <a:spcPts val="0"/>
              </a:spcBef>
              <a:buNone/>
            </a:pPr>
            <a:r>
              <a:rPr lang="en-US" dirty="0"/>
              <a:t>655 </a:t>
            </a:r>
            <a:r>
              <a:rPr lang="en-US" dirty="0" smtClean="0"/>
              <a:t>_7  Debate </a:t>
            </a:r>
            <a:r>
              <a:rPr lang="en-US" dirty="0"/>
              <a:t>poetry. </a:t>
            </a:r>
            <a:r>
              <a:rPr lang="en-US" dirty="0" smtClean="0"/>
              <a:t>$2 </a:t>
            </a:r>
            <a:r>
              <a:rPr lang="en-US" dirty="0" err="1"/>
              <a:t>lcgft</a:t>
            </a:r>
            <a:endParaRPr lang="en-US" dirty="0"/>
          </a:p>
          <a:p>
            <a:pPr marL="0" indent="0">
              <a:lnSpc>
                <a:spcPct val="120000"/>
              </a:lnSpc>
              <a:spcBef>
                <a:spcPts val="0"/>
              </a:spcBef>
              <a:buNone/>
            </a:pPr>
            <a:r>
              <a:rPr lang="en-US" dirty="0"/>
              <a:t>655 </a:t>
            </a:r>
            <a:r>
              <a:rPr lang="en-US" dirty="0" smtClean="0"/>
              <a:t>_7  Love </a:t>
            </a:r>
            <a:r>
              <a:rPr lang="en-US" dirty="0"/>
              <a:t>poetry. </a:t>
            </a:r>
            <a:r>
              <a:rPr lang="en-US" dirty="0" smtClean="0"/>
              <a:t>$2 </a:t>
            </a:r>
            <a:r>
              <a:rPr lang="en-US" dirty="0" err="1"/>
              <a:t>lcgft</a:t>
            </a:r>
            <a:endParaRPr lang="en-US" dirty="0" smtClean="0"/>
          </a:p>
        </p:txBody>
      </p:sp>
    </p:spTree>
    <p:extLst>
      <p:ext uri="{BB962C8B-B14F-4D97-AF65-F5344CB8AC3E}">
        <p14:creationId xmlns:p14="http://schemas.microsoft.com/office/powerpoint/2010/main" val="11636591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933450"/>
          </a:xfrm>
        </p:spPr>
        <p:txBody>
          <a:bodyPr/>
          <a:lstStyle/>
          <a:p>
            <a:r>
              <a:rPr lang="en-US" dirty="0" smtClean="0"/>
              <a:t>Summary</a:t>
            </a:r>
            <a:endParaRPr lang="en-US" dirty="0"/>
          </a:p>
        </p:txBody>
      </p:sp>
      <p:sp>
        <p:nvSpPr>
          <p:cNvPr id="3" name="Content Placeholder 2"/>
          <p:cNvSpPr>
            <a:spLocks noGrp="1"/>
          </p:cNvSpPr>
          <p:nvPr>
            <p:ph idx="1"/>
          </p:nvPr>
        </p:nvSpPr>
        <p:spPr>
          <a:xfrm>
            <a:off x="838200" y="1666877"/>
            <a:ext cx="10677526" cy="4514848"/>
          </a:xfrm>
        </p:spPr>
        <p:txBody>
          <a:bodyPr>
            <a:noAutofit/>
          </a:bodyPr>
          <a:lstStyle/>
          <a:p>
            <a:r>
              <a:rPr lang="en-US" sz="2700" dirty="0" smtClean="0"/>
              <a:t>Assign LCGFT in field 655 </a:t>
            </a:r>
            <a:r>
              <a:rPr lang="en-US" sz="2700" i="1" dirty="0" smtClean="0"/>
              <a:t>in addition</a:t>
            </a:r>
            <a:r>
              <a:rPr lang="en-US" sz="2700" dirty="0" smtClean="0"/>
              <a:t> to whatever subject headings you assign in 600-651.  When should you start?  Now!</a:t>
            </a:r>
          </a:p>
          <a:p>
            <a:r>
              <a:rPr lang="en-US" sz="2700" dirty="0" smtClean="0"/>
              <a:t>Consider joining SACO if you think you might want to make proposals for additional terms to include in LCGFT or LCDGT</a:t>
            </a:r>
          </a:p>
          <a:p>
            <a:r>
              <a:rPr lang="en-US" sz="2700" dirty="0" smtClean="0"/>
              <a:t>For now, if using LCSH, continue to follow existing policies found in the </a:t>
            </a:r>
            <a:r>
              <a:rPr lang="en-US" sz="2700" i="1" dirty="0" smtClean="0"/>
              <a:t>Subject Headings Manual</a:t>
            </a:r>
          </a:p>
        </p:txBody>
      </p:sp>
    </p:spTree>
    <p:extLst>
      <p:ext uri="{BB962C8B-B14F-4D97-AF65-F5344CB8AC3E}">
        <p14:creationId xmlns:p14="http://schemas.microsoft.com/office/powerpoint/2010/main" val="19053953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6"/>
            <a:ext cx="10515600" cy="933450"/>
          </a:xfrm>
        </p:spPr>
        <p:txBody>
          <a:bodyPr/>
          <a:lstStyle/>
          <a:p>
            <a:r>
              <a:rPr lang="en-US" dirty="0" smtClean="0"/>
              <a:t>Summary</a:t>
            </a:r>
            <a:endParaRPr lang="en-US" dirty="0"/>
          </a:p>
        </p:txBody>
      </p:sp>
      <p:sp>
        <p:nvSpPr>
          <p:cNvPr id="3" name="Content Placeholder 2"/>
          <p:cNvSpPr>
            <a:spLocks noGrp="1"/>
          </p:cNvSpPr>
          <p:nvPr>
            <p:ph idx="1"/>
          </p:nvPr>
        </p:nvSpPr>
        <p:spPr>
          <a:xfrm>
            <a:off x="838200" y="1428752"/>
            <a:ext cx="11249025" cy="5429248"/>
          </a:xfrm>
        </p:spPr>
        <p:txBody>
          <a:bodyPr>
            <a:noAutofit/>
          </a:bodyPr>
          <a:lstStyle/>
          <a:p>
            <a:r>
              <a:rPr lang="en-US" sz="2700" dirty="0" smtClean="0"/>
              <a:t>Consider adding 385 for audience and 386 for creator/contributor characteristics</a:t>
            </a:r>
          </a:p>
          <a:p>
            <a:pPr lvl="1"/>
            <a:r>
              <a:rPr lang="en-US" sz="2300" dirty="0" smtClean="0"/>
              <a:t>Decide what </a:t>
            </a:r>
            <a:r>
              <a:rPr lang="en-US" sz="2300" dirty="0"/>
              <a:t>controlled </a:t>
            </a:r>
            <a:r>
              <a:rPr lang="en-US" sz="2300" dirty="0" smtClean="0"/>
              <a:t>vocabularies you will </a:t>
            </a:r>
            <a:r>
              <a:rPr lang="en-US" sz="2300" dirty="0"/>
              <a:t>use until LCDGT is </a:t>
            </a:r>
            <a:r>
              <a:rPr lang="en-US" sz="2300" dirty="0" smtClean="0"/>
              <a:t>available</a:t>
            </a:r>
          </a:p>
          <a:p>
            <a:pPr lvl="1"/>
            <a:r>
              <a:rPr lang="en-US" sz="2300" dirty="0" smtClean="0"/>
              <a:t>Can </a:t>
            </a:r>
            <a:r>
              <a:rPr lang="en-US" sz="2300" dirty="0"/>
              <a:t>you configure your ILS or discovery system to take advantage of this data</a:t>
            </a:r>
            <a:r>
              <a:rPr lang="en-US" sz="2300" dirty="0" smtClean="0"/>
              <a:t>?</a:t>
            </a:r>
          </a:p>
          <a:p>
            <a:pPr lvl="1"/>
            <a:r>
              <a:rPr lang="en-US" sz="2300" dirty="0" smtClean="0"/>
              <a:t>At the very least, think about how we will keep this information once we stop using LCSH terms/strings that indicate audience or creator when we are cataloging something that is an example of the genre/form and not about it</a:t>
            </a:r>
          </a:p>
          <a:p>
            <a:r>
              <a:rPr lang="en-US" sz="2700" dirty="0" smtClean="0"/>
              <a:t>Consider adding 046 for time period of creation and when it would be needed or useful</a:t>
            </a:r>
          </a:p>
          <a:p>
            <a:pPr lvl="1"/>
            <a:r>
              <a:rPr lang="en-US" sz="2300" dirty="0" smtClean="0"/>
              <a:t>Always add it?  Only when time period of creation is part of the LCSH term/string?  When it’s in the title?  For individual works as well as for compilations?  For certain kinds of materials or formats such as rare books or videos?</a:t>
            </a:r>
          </a:p>
          <a:p>
            <a:pPr lvl="1"/>
            <a:r>
              <a:rPr lang="en-US" sz="2300" dirty="0" smtClean="0"/>
              <a:t>Can you configure your ILS or discovery system to take advantage of this data?</a:t>
            </a:r>
            <a:endParaRPr lang="en-US" sz="2700" dirty="0"/>
          </a:p>
        </p:txBody>
      </p:sp>
    </p:spTree>
    <p:extLst>
      <p:ext uri="{BB962C8B-B14F-4D97-AF65-F5344CB8AC3E}">
        <p14:creationId xmlns:p14="http://schemas.microsoft.com/office/powerpoint/2010/main" val="382821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385/386 Fields</a:t>
            </a:r>
            <a:endParaRPr lang="en-US" dirty="0"/>
          </a:p>
        </p:txBody>
      </p:sp>
      <p:sp>
        <p:nvSpPr>
          <p:cNvPr id="3" name="Content Placeholder 2"/>
          <p:cNvSpPr>
            <a:spLocks noGrp="1"/>
          </p:cNvSpPr>
          <p:nvPr>
            <p:ph idx="1"/>
          </p:nvPr>
        </p:nvSpPr>
        <p:spPr>
          <a:xfrm>
            <a:off x="838200" y="1091682"/>
            <a:ext cx="10515600" cy="5766318"/>
          </a:xfrm>
        </p:spPr>
        <p:txBody>
          <a:bodyPr>
            <a:normAutofit/>
          </a:bodyPr>
          <a:lstStyle/>
          <a:p>
            <a:r>
              <a:rPr lang="en-US" dirty="0" smtClean="0"/>
              <a:t>Repeat field if terms are from different controlled vocabularies:</a:t>
            </a:r>
          </a:p>
          <a:p>
            <a:pPr marL="0" indent="0">
              <a:buNone/>
            </a:pPr>
            <a:r>
              <a:rPr lang="en-US" dirty="0" smtClean="0"/>
              <a:t>	385 __ $n age $a Teenagers $2 </a:t>
            </a:r>
            <a:r>
              <a:rPr lang="en-US" dirty="0" err="1" smtClean="0"/>
              <a:t>lcsh</a:t>
            </a:r>
            <a:endParaRPr lang="en-US" dirty="0" smtClean="0"/>
          </a:p>
          <a:p>
            <a:pPr marL="0" indent="0">
              <a:buNone/>
            </a:pPr>
            <a:r>
              <a:rPr lang="en-US" dirty="0" smtClean="0"/>
              <a:t>	385 __ $n age $a Adolescents $2 </a:t>
            </a:r>
            <a:r>
              <a:rPr lang="en-US" dirty="0" err="1" smtClean="0"/>
              <a:t>ericd</a:t>
            </a:r>
            <a:endParaRPr lang="en-US" dirty="0" smtClean="0"/>
          </a:p>
          <a:p>
            <a:pPr marL="0" indent="0">
              <a:buNone/>
            </a:pPr>
            <a:r>
              <a:rPr lang="en-US" dirty="0"/>
              <a:t>	</a:t>
            </a:r>
            <a:r>
              <a:rPr lang="en-US" i="1" dirty="0" smtClean="0">
                <a:solidFill>
                  <a:schemeClr val="accent2">
                    <a:lumMod val="50000"/>
                  </a:schemeClr>
                </a:solidFill>
              </a:rPr>
              <a:t>A work or works for teenagers</a:t>
            </a:r>
          </a:p>
          <a:p>
            <a:pPr marL="0" indent="0">
              <a:buNone/>
            </a:pPr>
            <a:endParaRPr lang="en-US" i="1" dirty="0">
              <a:solidFill>
                <a:schemeClr val="accent2">
                  <a:lumMod val="50000"/>
                </a:schemeClr>
              </a:solidFill>
            </a:endParaRPr>
          </a:p>
          <a:p>
            <a:pPr marL="0" indent="0">
              <a:buNone/>
            </a:pPr>
            <a:r>
              <a:rPr lang="en-US" i="1" dirty="0" smtClean="0">
                <a:solidFill>
                  <a:schemeClr val="accent2">
                    <a:lumMod val="50000"/>
                  </a:schemeClr>
                </a:solidFill>
              </a:rPr>
              <a:t>	</a:t>
            </a:r>
            <a:r>
              <a:rPr lang="en-US" dirty="0" smtClean="0"/>
              <a:t>386 __ $n eth $a </a:t>
            </a:r>
            <a:r>
              <a:rPr lang="en-US" dirty="0"/>
              <a:t>Indians, North </a:t>
            </a:r>
            <a:r>
              <a:rPr lang="en-US" dirty="0" smtClean="0"/>
              <a:t>American $2 mesh</a:t>
            </a:r>
          </a:p>
          <a:p>
            <a:pPr marL="0" indent="0">
              <a:buNone/>
            </a:pPr>
            <a:r>
              <a:rPr lang="en-US" dirty="0"/>
              <a:t>	</a:t>
            </a:r>
            <a:r>
              <a:rPr lang="en-US" dirty="0" smtClean="0"/>
              <a:t>386 __ $n eth $a American Indians $2 </a:t>
            </a:r>
            <a:r>
              <a:rPr lang="en-US" dirty="0" err="1" smtClean="0"/>
              <a:t>ericd</a:t>
            </a:r>
            <a:endParaRPr lang="en-US" dirty="0" smtClean="0"/>
          </a:p>
          <a:p>
            <a:pPr marL="0" indent="0">
              <a:buNone/>
            </a:pPr>
            <a:r>
              <a:rPr lang="en-US" dirty="0"/>
              <a:t>	386 __ $n eth $a Indians of North </a:t>
            </a:r>
            <a:r>
              <a:rPr lang="en-US" dirty="0" smtClean="0"/>
              <a:t>America $2 </a:t>
            </a:r>
            <a:r>
              <a:rPr lang="en-US" dirty="0" err="1" smtClean="0"/>
              <a:t>lcsh</a:t>
            </a:r>
            <a:endParaRPr lang="en-US" dirty="0" smtClean="0"/>
          </a:p>
          <a:p>
            <a:pPr marL="0" indent="0">
              <a:buNone/>
            </a:pPr>
            <a:r>
              <a:rPr lang="en-US" dirty="0"/>
              <a:t>	</a:t>
            </a:r>
            <a:r>
              <a:rPr lang="en-US" i="1" dirty="0" smtClean="0">
                <a:solidFill>
                  <a:schemeClr val="accent2">
                    <a:lumMod val="50000"/>
                  </a:schemeClr>
                </a:solidFill>
              </a:rPr>
              <a:t>A work or works created by Native Americans</a:t>
            </a:r>
            <a:endParaRPr lang="en-US" dirty="0"/>
          </a:p>
          <a:p>
            <a:pPr marL="0" indent="0">
              <a:buNone/>
            </a:pPr>
            <a:endParaRPr lang="en-US" dirty="0" smtClean="0"/>
          </a:p>
        </p:txBody>
      </p:sp>
    </p:spTree>
    <p:extLst>
      <p:ext uri="{BB962C8B-B14F-4D97-AF65-F5344CB8AC3E}">
        <p14:creationId xmlns:p14="http://schemas.microsoft.com/office/powerpoint/2010/main" val="174688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385/386 Fields</a:t>
            </a:r>
            <a:endParaRPr lang="en-US" dirty="0"/>
          </a:p>
        </p:txBody>
      </p:sp>
      <p:sp>
        <p:nvSpPr>
          <p:cNvPr id="3" name="Content Placeholder 2"/>
          <p:cNvSpPr>
            <a:spLocks noGrp="1"/>
          </p:cNvSpPr>
          <p:nvPr>
            <p:ph idx="1"/>
          </p:nvPr>
        </p:nvSpPr>
        <p:spPr>
          <a:xfrm>
            <a:off x="838200" y="1091682"/>
            <a:ext cx="10515600" cy="5766318"/>
          </a:xfrm>
        </p:spPr>
        <p:txBody>
          <a:bodyPr>
            <a:normAutofit/>
          </a:bodyPr>
          <a:lstStyle/>
          <a:p>
            <a:r>
              <a:rPr lang="en-US" dirty="0" smtClean="0"/>
              <a:t>Generally, break up compound terms into their components.  For example:</a:t>
            </a:r>
          </a:p>
          <a:p>
            <a:pPr marL="0" indent="0">
              <a:buNone/>
            </a:pPr>
            <a:r>
              <a:rPr lang="en-US" dirty="0"/>
              <a:t>	386 __ African American women </a:t>
            </a:r>
            <a:r>
              <a:rPr lang="en-US" dirty="0" smtClean="0"/>
              <a:t>librarians $2 </a:t>
            </a:r>
            <a:r>
              <a:rPr lang="en-US" dirty="0" err="1" smtClean="0"/>
              <a:t>lcsh</a:t>
            </a:r>
            <a:endParaRPr lang="en-US" dirty="0" smtClean="0"/>
          </a:p>
          <a:p>
            <a:pPr marL="0" indent="0">
              <a:buNone/>
            </a:pPr>
            <a:r>
              <a:rPr lang="en-US" dirty="0"/>
              <a:t>	</a:t>
            </a:r>
            <a:r>
              <a:rPr lang="en-US" i="1" dirty="0" smtClean="0"/>
              <a:t>use instead:</a:t>
            </a:r>
            <a:endParaRPr lang="en-US" i="1" dirty="0"/>
          </a:p>
          <a:p>
            <a:pPr marL="0" indent="0">
              <a:buNone/>
            </a:pPr>
            <a:r>
              <a:rPr lang="en-US" dirty="0" smtClean="0"/>
              <a:t>	386 __ African Americans $a Women $a Librarians $2 </a:t>
            </a:r>
            <a:r>
              <a:rPr lang="en-US" dirty="0" err="1" smtClean="0"/>
              <a:t>lcsh</a:t>
            </a:r>
            <a:endParaRPr lang="en-US" dirty="0" smtClean="0"/>
          </a:p>
          <a:p>
            <a:pPr marL="0" indent="0">
              <a:buNone/>
            </a:pPr>
            <a:r>
              <a:rPr lang="en-US" dirty="0"/>
              <a:t>	</a:t>
            </a:r>
            <a:r>
              <a:rPr lang="en-US" dirty="0" smtClean="0"/>
              <a:t>  </a:t>
            </a:r>
            <a:r>
              <a:rPr lang="en-US" i="1" dirty="0" smtClean="0"/>
              <a:t>or</a:t>
            </a:r>
          </a:p>
          <a:p>
            <a:pPr marL="0" indent="0">
              <a:buNone/>
            </a:pPr>
            <a:r>
              <a:rPr lang="en-US" dirty="0"/>
              <a:t>	</a:t>
            </a:r>
            <a:r>
              <a:rPr lang="en-US" dirty="0" smtClean="0"/>
              <a:t>386 __ $n eth $a African Americans $2 </a:t>
            </a:r>
            <a:r>
              <a:rPr lang="en-US" dirty="0" err="1" smtClean="0"/>
              <a:t>lcsh</a:t>
            </a:r>
            <a:endParaRPr lang="en-US" dirty="0" smtClean="0"/>
          </a:p>
          <a:p>
            <a:pPr marL="0" indent="0">
              <a:buNone/>
            </a:pPr>
            <a:r>
              <a:rPr lang="en-US" dirty="0"/>
              <a:t>	</a:t>
            </a:r>
            <a:r>
              <a:rPr lang="en-US" dirty="0" smtClean="0"/>
              <a:t>386 __ $n </a:t>
            </a:r>
            <a:r>
              <a:rPr lang="en-US" dirty="0" err="1" smtClean="0"/>
              <a:t>gdr</a:t>
            </a:r>
            <a:r>
              <a:rPr lang="en-US" dirty="0" smtClean="0"/>
              <a:t> $a Women $2 </a:t>
            </a:r>
            <a:r>
              <a:rPr lang="en-US" dirty="0" err="1" smtClean="0"/>
              <a:t>lcsh</a:t>
            </a:r>
            <a:endParaRPr lang="en-US" dirty="0" smtClean="0"/>
          </a:p>
          <a:p>
            <a:pPr marL="0" indent="0">
              <a:buNone/>
            </a:pPr>
            <a:r>
              <a:rPr lang="en-US" dirty="0"/>
              <a:t>	</a:t>
            </a:r>
            <a:r>
              <a:rPr lang="en-US" dirty="0" smtClean="0"/>
              <a:t>386 __ $n </a:t>
            </a:r>
            <a:r>
              <a:rPr lang="en-US" dirty="0" err="1" smtClean="0"/>
              <a:t>occ</a:t>
            </a:r>
            <a:r>
              <a:rPr lang="en-US" dirty="0" smtClean="0"/>
              <a:t> $a Librarians $2 </a:t>
            </a:r>
            <a:r>
              <a:rPr lang="en-US" dirty="0" err="1" smtClean="0"/>
              <a:t>lcsh</a:t>
            </a:r>
            <a:endParaRPr lang="en-US" dirty="0" smtClean="0"/>
          </a:p>
          <a:p>
            <a:pPr marL="0" indent="0">
              <a:buNone/>
            </a:pPr>
            <a:r>
              <a:rPr lang="en-US" dirty="0"/>
              <a:t>	</a:t>
            </a:r>
            <a:r>
              <a:rPr lang="en-US" i="1" dirty="0" smtClean="0">
                <a:solidFill>
                  <a:schemeClr val="accent2">
                    <a:lumMod val="50000"/>
                  </a:schemeClr>
                </a:solidFill>
              </a:rPr>
              <a:t>A work or works created by African American women librarians</a:t>
            </a:r>
          </a:p>
        </p:txBody>
      </p:sp>
      <p:cxnSp>
        <p:nvCxnSpPr>
          <p:cNvPr id="5" name="Straight Connector 4"/>
          <p:cNvCxnSpPr/>
          <p:nvPr/>
        </p:nvCxnSpPr>
        <p:spPr>
          <a:xfrm>
            <a:off x="1744824" y="2220686"/>
            <a:ext cx="7455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41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Vocabularies to Use?</a:t>
            </a:r>
            <a:endParaRPr lang="en-US" dirty="0"/>
          </a:p>
        </p:txBody>
      </p:sp>
      <p:sp>
        <p:nvSpPr>
          <p:cNvPr id="3" name="Content Placeholder 2"/>
          <p:cNvSpPr>
            <a:spLocks noGrp="1"/>
          </p:cNvSpPr>
          <p:nvPr>
            <p:ph idx="1"/>
          </p:nvPr>
        </p:nvSpPr>
        <p:spPr/>
        <p:txBody>
          <a:bodyPr/>
          <a:lstStyle/>
          <a:p>
            <a:r>
              <a:rPr lang="en-US" dirty="0" smtClean="0"/>
              <a:t>Any vocabularies that are on the </a:t>
            </a:r>
            <a:r>
              <a:rPr lang="en-US" i="1" dirty="0" smtClean="0"/>
              <a:t>Subject Heading and Term Source Codes</a:t>
            </a:r>
            <a:r>
              <a:rPr lang="en-US" dirty="0" smtClean="0"/>
              <a:t> list or other appropriate specialized lists such as </a:t>
            </a:r>
            <a:r>
              <a:rPr lang="en-US" i="1" dirty="0" smtClean="0"/>
              <a:t>Occupation Term Source Codes</a:t>
            </a:r>
          </a:p>
          <a:p>
            <a:pPr marL="0" indent="0">
              <a:buNone/>
            </a:pPr>
            <a:r>
              <a:rPr lang="en-US" i="1" dirty="0"/>
              <a:t>	</a:t>
            </a:r>
            <a:r>
              <a:rPr lang="en-US" dirty="0">
                <a:hlinkClick r:id="rId3"/>
              </a:rPr>
              <a:t>http://www.loc.gov/standards/sourcelist/subject.html</a:t>
            </a:r>
            <a:endParaRPr lang="en-US" dirty="0"/>
          </a:p>
        </p:txBody>
      </p:sp>
    </p:spTree>
    <p:extLst>
      <p:ext uri="{BB962C8B-B14F-4D97-AF65-F5344CB8AC3E}">
        <p14:creationId xmlns:p14="http://schemas.microsoft.com/office/powerpoint/2010/main" val="258936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7855" y="0"/>
            <a:ext cx="11249406" cy="6872288"/>
          </a:xfrm>
          <a:prstGeom prst="rect">
            <a:avLst/>
          </a:prstGeom>
        </p:spPr>
      </p:pic>
    </p:spTree>
    <p:extLst>
      <p:ext uri="{BB962C8B-B14F-4D97-AF65-F5344CB8AC3E}">
        <p14:creationId xmlns:p14="http://schemas.microsoft.com/office/powerpoint/2010/main" val="1081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lstStyle/>
          <a:p>
            <a:r>
              <a:rPr lang="en-US" dirty="0" smtClean="0"/>
              <a:t>Which Vocabularies to Use?</a:t>
            </a:r>
            <a:endParaRPr lang="en-US" dirty="0"/>
          </a:p>
        </p:txBody>
      </p:sp>
      <p:sp>
        <p:nvSpPr>
          <p:cNvPr id="3" name="Content Placeholder 2"/>
          <p:cNvSpPr>
            <a:spLocks noGrp="1"/>
          </p:cNvSpPr>
          <p:nvPr>
            <p:ph idx="1"/>
          </p:nvPr>
        </p:nvSpPr>
        <p:spPr>
          <a:xfrm>
            <a:off x="838200" y="1261478"/>
            <a:ext cx="10515600" cy="5512545"/>
          </a:xfrm>
        </p:spPr>
        <p:txBody>
          <a:bodyPr>
            <a:normAutofit/>
          </a:bodyPr>
          <a:lstStyle/>
          <a:p>
            <a:r>
              <a:rPr lang="en-US" dirty="0" smtClean="0"/>
              <a:t>LC is developing a new vocabulary specifically for use in the 385 and 386 fields: </a:t>
            </a:r>
            <a:r>
              <a:rPr lang="en-US" i="1" dirty="0" smtClean="0"/>
              <a:t>Library of Congress Demographic Group Terms </a:t>
            </a:r>
            <a:r>
              <a:rPr lang="en-US" dirty="0" smtClean="0"/>
              <a:t>(LCDGT).  First group of terms are expected to be available by June 2015.</a:t>
            </a:r>
          </a:p>
          <a:p>
            <a:r>
              <a:rPr lang="en-US" dirty="0" smtClean="0"/>
              <a:t>Will include many terms not found in LCSH, including terms for language speakers (e.g., </a:t>
            </a:r>
            <a:r>
              <a:rPr lang="en-US" dirty="0" smtClean="0">
                <a:solidFill>
                  <a:srgbClr val="FF0000"/>
                </a:solidFill>
              </a:rPr>
              <a:t>German language speakers</a:t>
            </a:r>
            <a:r>
              <a:rPr lang="en-US" dirty="0" smtClean="0"/>
              <a:t>) and </a:t>
            </a:r>
            <a:r>
              <a:rPr lang="en-US" dirty="0" err="1" smtClean="0"/>
              <a:t>demonyms</a:t>
            </a:r>
            <a:r>
              <a:rPr lang="en-US" dirty="0" smtClean="0"/>
              <a:t> for persons from states, provinces, regions, etc. (e.g., </a:t>
            </a:r>
            <a:r>
              <a:rPr lang="en-US" dirty="0" smtClean="0">
                <a:solidFill>
                  <a:srgbClr val="FF0000"/>
                </a:solidFill>
              </a:rPr>
              <a:t>Oregonians</a:t>
            </a:r>
            <a:r>
              <a:rPr lang="en-US" dirty="0" smtClean="0"/>
              <a:t>)</a:t>
            </a:r>
          </a:p>
          <a:p>
            <a:r>
              <a:rPr lang="en-US" dirty="0" smtClean="0"/>
              <a:t>Will include terms in noun phrase form that are expressed in LCSH as [Main heading]--[Subdivision] strings (e.g., </a:t>
            </a:r>
            <a:r>
              <a:rPr lang="en-US" dirty="0" smtClean="0">
                <a:solidFill>
                  <a:srgbClr val="FF0000"/>
                </a:solidFill>
              </a:rPr>
              <a:t>Breast cancer patients</a:t>
            </a:r>
            <a:r>
              <a:rPr lang="en-US" dirty="0" smtClean="0"/>
              <a:t> </a:t>
            </a:r>
            <a:r>
              <a:rPr lang="en-US" dirty="0"/>
              <a:t>rather than </a:t>
            </a:r>
            <a:r>
              <a:rPr lang="en-US" dirty="0" smtClean="0"/>
              <a:t>Breast--Cancer--Patients) </a:t>
            </a:r>
          </a:p>
          <a:p>
            <a:r>
              <a:rPr lang="en-US" dirty="0" smtClean="0"/>
              <a:t>LCDGT authority records will specify what demographic group categories a term falls into by using codes in 072 field</a:t>
            </a:r>
          </a:p>
          <a:p>
            <a:r>
              <a:rPr lang="en-US" dirty="0" smtClean="0"/>
              <a:t>SACO libraries will be able to propose additional terms and revisions</a:t>
            </a:r>
          </a:p>
        </p:txBody>
      </p:sp>
    </p:spTree>
    <p:extLst>
      <p:ext uri="{BB962C8B-B14F-4D97-AF65-F5344CB8AC3E}">
        <p14:creationId xmlns:p14="http://schemas.microsoft.com/office/powerpoint/2010/main" val="71713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90500"/>
            <a:ext cx="10515600" cy="987425"/>
          </a:xfrm>
        </p:spPr>
        <p:txBody>
          <a:bodyPr/>
          <a:lstStyle/>
          <a:p>
            <a:r>
              <a:rPr lang="en-US" dirty="0" smtClean="0"/>
              <a:t>LCDGT</a:t>
            </a:r>
            <a:endParaRPr lang="en-US" dirty="0"/>
          </a:p>
        </p:txBody>
      </p:sp>
      <p:sp>
        <p:nvSpPr>
          <p:cNvPr id="3" name="Content Placeholder 2"/>
          <p:cNvSpPr>
            <a:spLocks noGrp="1"/>
          </p:cNvSpPr>
          <p:nvPr>
            <p:ph idx="1"/>
          </p:nvPr>
        </p:nvSpPr>
        <p:spPr>
          <a:xfrm>
            <a:off x="295275" y="1177924"/>
            <a:ext cx="11811000" cy="5365751"/>
          </a:xfrm>
        </p:spPr>
        <p:txBody>
          <a:bodyPr>
            <a:normAutofit fontScale="62500" lnSpcReduction="20000"/>
          </a:bodyPr>
          <a:lstStyle/>
          <a:p>
            <a:pPr>
              <a:lnSpc>
                <a:spcPct val="120000"/>
              </a:lnSpc>
              <a:spcAft>
                <a:spcPts val="2000"/>
              </a:spcAft>
            </a:pPr>
            <a:r>
              <a:rPr lang="en-US" sz="3500" dirty="0" smtClean="0"/>
              <a:t>Sample authority records.  Some terms will have broader terms, but not all.  072 will contain codes for the demographic group categories that the term falls into.</a:t>
            </a:r>
            <a:endParaRPr lang="en-US" sz="3500" dirty="0"/>
          </a:p>
          <a:p>
            <a:pPr marL="0" indent="0">
              <a:buNone/>
            </a:pPr>
            <a:r>
              <a:rPr lang="en-US" sz="3500" dirty="0">
                <a:solidFill>
                  <a:srgbClr val="FFC000"/>
                </a:solidFill>
              </a:rPr>
              <a:t> </a:t>
            </a:r>
            <a:r>
              <a:rPr lang="en-US" sz="3500" dirty="0" smtClean="0">
                <a:solidFill>
                  <a:srgbClr val="FFC000"/>
                </a:solidFill>
              </a:rPr>
              <a:t>  </a:t>
            </a:r>
            <a:r>
              <a:rPr lang="en-US" sz="3500" dirty="0" smtClean="0"/>
              <a:t>010 __  dg2015000100				010 __  dg2015000101	</a:t>
            </a:r>
          </a:p>
          <a:p>
            <a:pPr marL="0" indent="0">
              <a:buNone/>
            </a:pPr>
            <a:r>
              <a:rPr lang="en-US" sz="3500" dirty="0" smtClean="0"/>
              <a:t>   040 __  DLC $b </a:t>
            </a:r>
            <a:r>
              <a:rPr lang="en-US" sz="3500" dirty="0" err="1" smtClean="0"/>
              <a:t>eng</a:t>
            </a:r>
            <a:r>
              <a:rPr lang="en-US" sz="3500" dirty="0" smtClean="0"/>
              <a:t> $c DLC $e </a:t>
            </a:r>
            <a:r>
              <a:rPr lang="en-US" sz="3500" dirty="0" err="1" smtClean="0"/>
              <a:t>lcdgt</a:t>
            </a:r>
            <a:r>
              <a:rPr lang="en-US" sz="3500" dirty="0" smtClean="0"/>
              <a:t>			040 __  DLC $b </a:t>
            </a:r>
            <a:r>
              <a:rPr lang="en-US" sz="3500" dirty="0" err="1" smtClean="0"/>
              <a:t>eng</a:t>
            </a:r>
            <a:r>
              <a:rPr lang="en-US" sz="3500" dirty="0" smtClean="0"/>
              <a:t> $c DLC $e </a:t>
            </a:r>
            <a:r>
              <a:rPr lang="en-US" sz="3500" dirty="0" err="1" smtClean="0"/>
              <a:t>lcdgt</a:t>
            </a:r>
            <a:endParaRPr lang="en-US" sz="3500" dirty="0" smtClean="0"/>
          </a:p>
          <a:p>
            <a:pPr marL="0" indent="0">
              <a:buNone/>
            </a:pPr>
            <a:r>
              <a:rPr lang="en-US" sz="3500" dirty="0" smtClean="0"/>
              <a:t>   072 _7  </a:t>
            </a:r>
            <a:r>
              <a:rPr lang="en-US" sz="3500" dirty="0" err="1" smtClean="0"/>
              <a:t>gdr</a:t>
            </a:r>
            <a:r>
              <a:rPr lang="en-US" sz="3500" dirty="0" smtClean="0"/>
              <a:t> $2 </a:t>
            </a:r>
            <a:r>
              <a:rPr lang="en-US" sz="3500" dirty="0" err="1" smtClean="0"/>
              <a:t>lcdgt</a:t>
            </a:r>
            <a:r>
              <a:rPr lang="en-US" sz="3500" dirty="0" smtClean="0"/>
              <a:t>					072 _7  eth $a </a:t>
            </a:r>
            <a:r>
              <a:rPr lang="en-US" sz="3500" dirty="0" err="1" smtClean="0"/>
              <a:t>rel</a:t>
            </a:r>
            <a:r>
              <a:rPr lang="en-US" sz="3500" dirty="0" smtClean="0"/>
              <a:t> $2 </a:t>
            </a:r>
            <a:r>
              <a:rPr lang="en-US" sz="3500" dirty="0" err="1" smtClean="0"/>
              <a:t>lcdgt</a:t>
            </a:r>
            <a:endParaRPr lang="en-US" sz="3500" dirty="0" smtClean="0"/>
          </a:p>
          <a:p>
            <a:pPr marL="0" indent="0">
              <a:buNone/>
            </a:pPr>
            <a:r>
              <a:rPr lang="en-US" sz="3500" dirty="0" smtClean="0"/>
              <a:t>   150 __  Women					150 __  Jews</a:t>
            </a:r>
          </a:p>
          <a:p>
            <a:pPr marL="0" indent="0">
              <a:buNone/>
            </a:pPr>
            <a:r>
              <a:rPr lang="en-US" sz="3500" dirty="0" smtClean="0"/>
              <a:t>   450 __  Females					450 __  Jewish people</a:t>
            </a:r>
          </a:p>
          <a:p>
            <a:pPr marL="0" indent="0">
              <a:buNone/>
            </a:pPr>
            <a:endParaRPr lang="en-US" sz="3500" dirty="0"/>
          </a:p>
          <a:p>
            <a:pPr marL="0" indent="0">
              <a:buNone/>
            </a:pPr>
            <a:r>
              <a:rPr lang="en-US" sz="3500" dirty="0"/>
              <a:t> </a:t>
            </a:r>
            <a:r>
              <a:rPr lang="en-US" sz="3500" dirty="0" smtClean="0"/>
              <a:t>  010 __  dg2015000102				010 __  dg2015000103</a:t>
            </a:r>
          </a:p>
          <a:p>
            <a:pPr marL="0" indent="0">
              <a:buNone/>
            </a:pPr>
            <a:r>
              <a:rPr lang="en-US" sz="3500" dirty="0"/>
              <a:t> </a:t>
            </a:r>
            <a:r>
              <a:rPr lang="en-US" sz="3500" dirty="0" smtClean="0"/>
              <a:t>  040 __  DLC $b </a:t>
            </a:r>
            <a:r>
              <a:rPr lang="en-US" sz="3500" dirty="0" err="1" smtClean="0"/>
              <a:t>eng</a:t>
            </a:r>
            <a:r>
              <a:rPr lang="en-US" sz="3500" dirty="0" smtClean="0"/>
              <a:t> $c DLC $e </a:t>
            </a:r>
            <a:r>
              <a:rPr lang="en-US" sz="3500" dirty="0" err="1" smtClean="0"/>
              <a:t>lcdgt</a:t>
            </a:r>
            <a:r>
              <a:rPr lang="en-US" sz="3500" dirty="0" smtClean="0"/>
              <a:t>		</a:t>
            </a:r>
            <a:r>
              <a:rPr lang="en-US" sz="3500" dirty="0"/>
              <a:t>	040 __ </a:t>
            </a:r>
            <a:r>
              <a:rPr lang="en-US" sz="3500" dirty="0" smtClean="0"/>
              <a:t> DLC </a:t>
            </a:r>
            <a:r>
              <a:rPr lang="en-US" sz="3500" dirty="0"/>
              <a:t>$b </a:t>
            </a:r>
            <a:r>
              <a:rPr lang="en-US" sz="3500" dirty="0" err="1"/>
              <a:t>eng</a:t>
            </a:r>
            <a:r>
              <a:rPr lang="en-US" sz="3500" dirty="0"/>
              <a:t> $c DLC $e </a:t>
            </a:r>
            <a:r>
              <a:rPr lang="en-US" sz="3500" dirty="0" err="1"/>
              <a:t>lcdgt</a:t>
            </a:r>
            <a:endParaRPr lang="en-US" sz="3500" dirty="0" smtClean="0"/>
          </a:p>
          <a:p>
            <a:pPr marL="0" indent="0">
              <a:buNone/>
            </a:pPr>
            <a:r>
              <a:rPr lang="en-US" sz="3500" dirty="0" smtClean="0"/>
              <a:t>   072 _7  </a:t>
            </a:r>
            <a:r>
              <a:rPr lang="en-US" sz="3500" dirty="0" err="1" smtClean="0"/>
              <a:t>occ</a:t>
            </a:r>
            <a:r>
              <a:rPr lang="en-US" sz="3500" dirty="0" smtClean="0"/>
              <a:t> $2 </a:t>
            </a:r>
            <a:r>
              <a:rPr lang="en-US" sz="3500" dirty="0" err="1" smtClean="0"/>
              <a:t>lcdgt</a:t>
            </a:r>
            <a:r>
              <a:rPr lang="en-US" sz="3500" dirty="0" smtClean="0"/>
              <a:t>					072 _7  </a:t>
            </a:r>
            <a:r>
              <a:rPr lang="en-US" sz="3500" dirty="0" err="1" smtClean="0"/>
              <a:t>nat</a:t>
            </a:r>
            <a:r>
              <a:rPr lang="en-US" sz="3500" dirty="0" smtClean="0"/>
              <a:t> $2 </a:t>
            </a:r>
            <a:r>
              <a:rPr lang="en-US" sz="3500" dirty="0" err="1" smtClean="0"/>
              <a:t>lcdgt</a:t>
            </a:r>
            <a:endParaRPr lang="en-US" sz="3500" dirty="0" smtClean="0"/>
          </a:p>
          <a:p>
            <a:pPr marL="0" indent="0">
              <a:buNone/>
            </a:pPr>
            <a:r>
              <a:rPr lang="en-US" sz="3500" dirty="0"/>
              <a:t> </a:t>
            </a:r>
            <a:r>
              <a:rPr lang="en-US" sz="3500" dirty="0" smtClean="0"/>
              <a:t>  150 __  Pediatricians					150 __  Oregonians</a:t>
            </a:r>
          </a:p>
          <a:p>
            <a:pPr marL="0" indent="0">
              <a:buNone/>
            </a:pPr>
            <a:r>
              <a:rPr lang="en-US" sz="3500" dirty="0"/>
              <a:t>   450 __  </a:t>
            </a:r>
            <a:r>
              <a:rPr lang="en-US" sz="3500" dirty="0" err="1" smtClean="0"/>
              <a:t>Paediatricians</a:t>
            </a:r>
            <a:r>
              <a:rPr lang="en-US" sz="3500" dirty="0" smtClean="0"/>
              <a:t>					550 __  $w g $a Americans</a:t>
            </a:r>
          </a:p>
          <a:p>
            <a:pPr marL="0" indent="0">
              <a:buNone/>
            </a:pPr>
            <a:r>
              <a:rPr lang="en-US" sz="3500" dirty="0"/>
              <a:t> </a:t>
            </a:r>
            <a:r>
              <a:rPr lang="en-US" sz="3500" dirty="0" smtClean="0"/>
              <a:t>  550 __  $w g $a Physicians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DEC3C23-DEDC-4926-A650-2D721C67FAEB}" type="slidenum">
              <a:rPr lang="en-US" smtClean="0"/>
              <a:pPr>
                <a:defRPr/>
              </a:pPr>
              <a:t>16</a:t>
            </a:fld>
            <a:endParaRPr lang="en-US"/>
          </a:p>
        </p:txBody>
      </p:sp>
    </p:spTree>
    <p:extLst>
      <p:ext uri="{BB962C8B-B14F-4D97-AF65-F5344CB8AC3E}">
        <p14:creationId xmlns:p14="http://schemas.microsoft.com/office/powerpoint/2010/main" val="134233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Audience Characteristics</a:t>
            </a:r>
            <a:endParaRPr lang="en-US" dirty="0"/>
          </a:p>
        </p:txBody>
      </p:sp>
      <p:sp>
        <p:nvSpPr>
          <p:cNvPr id="3" name="Content Placeholder 2"/>
          <p:cNvSpPr>
            <a:spLocks noGrp="1"/>
          </p:cNvSpPr>
          <p:nvPr>
            <p:ph idx="1"/>
          </p:nvPr>
        </p:nvSpPr>
        <p:spPr>
          <a:xfrm>
            <a:off x="838199" y="1690688"/>
            <a:ext cx="10931013" cy="5083737"/>
          </a:xfrm>
        </p:spPr>
        <p:txBody>
          <a:bodyPr>
            <a:normAutofit fontScale="85000" lnSpcReduction="20000"/>
          </a:bodyPr>
          <a:lstStyle/>
          <a:p>
            <a:r>
              <a:rPr lang="en-US" dirty="0" smtClean="0"/>
              <a:t>In subject headings as currently done – either with main subjects or form subdivisions</a:t>
            </a:r>
          </a:p>
          <a:p>
            <a:r>
              <a:rPr lang="en-US" dirty="0" smtClean="0"/>
              <a:t>In fixed field </a:t>
            </a:r>
            <a:r>
              <a:rPr lang="en-US" b="1" dirty="0" err="1" smtClean="0"/>
              <a:t>Audn</a:t>
            </a:r>
            <a:r>
              <a:rPr lang="en-US" b="1" dirty="0" smtClean="0"/>
              <a:t> </a:t>
            </a:r>
            <a:r>
              <a:rPr lang="en-US" dirty="0" smtClean="0"/>
              <a:t>(</a:t>
            </a:r>
            <a:r>
              <a:rPr lang="en-US" dirty="0"/>
              <a:t>008/22; </a:t>
            </a:r>
            <a:r>
              <a:rPr lang="en-US" dirty="0" smtClean="0"/>
              <a:t>006/05)</a:t>
            </a:r>
            <a:endParaRPr lang="en-US" b="1" dirty="0" smtClean="0"/>
          </a:p>
          <a:p>
            <a:r>
              <a:rPr lang="en-US" dirty="0" smtClean="0"/>
              <a:t>In 521 Target Audience Note</a:t>
            </a:r>
          </a:p>
          <a:p>
            <a:r>
              <a:rPr lang="en-US" dirty="0" smtClean="0">
                <a:solidFill>
                  <a:srgbClr val="FF0000"/>
                </a:solidFill>
              </a:rPr>
              <a:t>In new 385 Audience Characteristics field</a:t>
            </a:r>
          </a:p>
          <a:p>
            <a:pPr>
              <a:spcAft>
                <a:spcPts val="1200"/>
              </a:spcAft>
            </a:pPr>
            <a:r>
              <a:rPr lang="en-US" i="1" dirty="0" smtClean="0"/>
              <a:t>Not</a:t>
            </a:r>
            <a:r>
              <a:rPr lang="en-US" dirty="0" smtClean="0"/>
              <a:t> in 655 (usually)</a:t>
            </a:r>
          </a:p>
          <a:p>
            <a:pPr marL="0" indent="0">
              <a:buNone/>
            </a:pPr>
            <a:r>
              <a:rPr lang="en-US" dirty="0"/>
              <a:t>	245 00 </a:t>
            </a:r>
            <a:r>
              <a:rPr lang="en-US" dirty="0" smtClean="0"/>
              <a:t> Information </a:t>
            </a:r>
            <a:r>
              <a:rPr lang="en-US" dirty="0"/>
              <a:t>everywhere : </a:t>
            </a:r>
            <a:r>
              <a:rPr lang="en-US" dirty="0" smtClean="0"/>
              <a:t>$b </a:t>
            </a:r>
            <a:r>
              <a:rPr lang="en-US" dirty="0"/>
              <a:t>the world explained in facts</a:t>
            </a:r>
            <a:r>
              <a:rPr lang="en-US" dirty="0" smtClean="0"/>
              <a:t>, stats</a:t>
            </a:r>
            <a:r>
              <a:rPr lang="en-US" dirty="0"/>
              <a:t>, and </a:t>
            </a:r>
            <a:r>
              <a:rPr lang="en-US" dirty="0" smtClean="0"/>
              <a:t>		 graphics.</a:t>
            </a:r>
          </a:p>
          <a:p>
            <a:pPr marL="0" indent="0">
              <a:buNone/>
            </a:pPr>
            <a:r>
              <a:rPr lang="en-US" dirty="0"/>
              <a:t>	</a:t>
            </a:r>
            <a:r>
              <a:rPr lang="en-US" dirty="0" smtClean="0">
                <a:solidFill>
                  <a:srgbClr val="FF0000"/>
                </a:solidFill>
              </a:rPr>
              <a:t>385 __  $n age $a Children $2 </a:t>
            </a:r>
            <a:r>
              <a:rPr lang="en-US" i="1" dirty="0" err="1" smtClean="0">
                <a:solidFill>
                  <a:srgbClr val="FF0000"/>
                </a:solidFill>
              </a:rPr>
              <a:t>lcdgt</a:t>
            </a:r>
            <a:endParaRPr lang="en-US" i="1" dirty="0" smtClean="0">
              <a:solidFill>
                <a:srgbClr val="FF0000"/>
              </a:solidFill>
            </a:endParaRPr>
          </a:p>
          <a:p>
            <a:pPr marL="0" indent="0">
              <a:buNone/>
            </a:pPr>
            <a:r>
              <a:rPr lang="en-US" dirty="0"/>
              <a:t>	</a:t>
            </a:r>
            <a:r>
              <a:rPr lang="en-US" dirty="0" smtClean="0"/>
              <a:t>650 _0  Children’s encyclopedias and dictionaries.</a:t>
            </a:r>
          </a:p>
          <a:p>
            <a:pPr marL="0" indent="0">
              <a:buNone/>
            </a:pPr>
            <a:r>
              <a:rPr lang="en-US" dirty="0"/>
              <a:t>	</a:t>
            </a:r>
            <a:r>
              <a:rPr lang="en-US" dirty="0" smtClean="0"/>
              <a:t>650 _0  Almanacs, Children’s.</a:t>
            </a:r>
          </a:p>
          <a:p>
            <a:pPr marL="0" indent="0">
              <a:buNone/>
            </a:pPr>
            <a:r>
              <a:rPr lang="en-US" dirty="0"/>
              <a:t>	</a:t>
            </a:r>
            <a:r>
              <a:rPr lang="en-US" dirty="0" smtClean="0"/>
              <a:t>655 _7  Encyclopedias. $2 </a:t>
            </a:r>
            <a:r>
              <a:rPr lang="en-US" dirty="0" err="1" smtClean="0"/>
              <a:t>lcgft</a:t>
            </a:r>
            <a:endParaRPr lang="en-US" dirty="0" smtClean="0"/>
          </a:p>
          <a:p>
            <a:pPr marL="0" indent="0">
              <a:buNone/>
            </a:pPr>
            <a:r>
              <a:rPr lang="en-US" dirty="0"/>
              <a:t>	</a:t>
            </a:r>
            <a:r>
              <a:rPr lang="en-US" dirty="0" smtClean="0"/>
              <a:t>655 _7  Almanacs. $2 </a:t>
            </a:r>
            <a:r>
              <a:rPr lang="en-US" dirty="0" err="1" smtClean="0"/>
              <a:t>lcgft</a:t>
            </a:r>
            <a:endParaRPr lang="en-US" dirty="0"/>
          </a:p>
        </p:txBody>
      </p:sp>
    </p:spTree>
    <p:extLst>
      <p:ext uri="{BB962C8B-B14F-4D97-AF65-F5344CB8AC3E}">
        <p14:creationId xmlns:p14="http://schemas.microsoft.com/office/powerpoint/2010/main" val="314505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Audience Characteristics</a:t>
            </a:r>
            <a:endParaRPr lang="en-US" dirty="0"/>
          </a:p>
        </p:txBody>
      </p:sp>
      <p:sp>
        <p:nvSpPr>
          <p:cNvPr id="3" name="Content Placeholder 2"/>
          <p:cNvSpPr>
            <a:spLocks noGrp="1"/>
          </p:cNvSpPr>
          <p:nvPr>
            <p:ph idx="1"/>
          </p:nvPr>
        </p:nvSpPr>
        <p:spPr>
          <a:xfrm>
            <a:off x="838199" y="1690688"/>
            <a:ext cx="10931013" cy="5083737"/>
          </a:xfrm>
        </p:spPr>
        <p:txBody>
          <a:bodyPr>
            <a:normAutofit/>
          </a:bodyPr>
          <a:lstStyle/>
          <a:p>
            <a:pPr marL="0" indent="0">
              <a:buNone/>
            </a:pPr>
            <a:r>
              <a:rPr lang="en-US" dirty="0" smtClean="0"/>
              <a:t>100 1_ Dees</a:t>
            </a:r>
            <a:r>
              <a:rPr lang="en-US" dirty="0"/>
              <a:t>, David B</a:t>
            </a:r>
            <a:r>
              <a:rPr lang="en-US" dirty="0" smtClean="0"/>
              <a:t>., $e author.</a:t>
            </a:r>
            <a:endParaRPr lang="en-US" dirty="0"/>
          </a:p>
          <a:p>
            <a:pPr marL="0" indent="0">
              <a:buNone/>
            </a:pPr>
            <a:r>
              <a:rPr lang="en-US" dirty="0" smtClean="0"/>
              <a:t>245 10 Quick </a:t>
            </a:r>
            <a:r>
              <a:rPr lang="en-US" dirty="0"/>
              <a:t>Spanish for emergency responders : </a:t>
            </a:r>
            <a:r>
              <a:rPr lang="en-US" dirty="0" smtClean="0"/>
              <a:t>$b </a:t>
            </a:r>
            <a:r>
              <a:rPr lang="en-US" dirty="0"/>
              <a:t>essential words and </a:t>
            </a:r>
            <a:r>
              <a:rPr lang="en-US" dirty="0" smtClean="0"/>
              <a:t>	  phrases </a:t>
            </a:r>
            <a:r>
              <a:rPr lang="en-US" dirty="0"/>
              <a:t>for firefighters, paramedics, and EMTs / $</a:t>
            </a:r>
            <a:r>
              <a:rPr lang="en-US" dirty="0" smtClean="0"/>
              <a:t>c </a:t>
            </a:r>
            <a:r>
              <a:rPr lang="en-US" dirty="0"/>
              <a:t>David B. Dees</a:t>
            </a:r>
            <a:r>
              <a:rPr lang="en-US" dirty="0" smtClean="0"/>
              <a:t>.</a:t>
            </a:r>
          </a:p>
          <a:p>
            <a:pPr marL="0" indent="0">
              <a:buNone/>
            </a:pPr>
            <a:r>
              <a:rPr lang="en-US" dirty="0" smtClean="0">
                <a:solidFill>
                  <a:srgbClr val="FF0000"/>
                </a:solidFill>
              </a:rPr>
              <a:t>385 __ $n </a:t>
            </a:r>
            <a:r>
              <a:rPr lang="en-US" dirty="0" err="1">
                <a:solidFill>
                  <a:srgbClr val="FF0000"/>
                </a:solidFill>
              </a:rPr>
              <a:t>occ</a:t>
            </a:r>
            <a:r>
              <a:rPr lang="en-US" dirty="0">
                <a:solidFill>
                  <a:srgbClr val="FF0000"/>
                </a:solidFill>
              </a:rPr>
              <a:t> </a:t>
            </a:r>
            <a:r>
              <a:rPr lang="en-US" dirty="0" smtClean="0">
                <a:solidFill>
                  <a:srgbClr val="FF0000"/>
                </a:solidFill>
              </a:rPr>
              <a:t>$a </a:t>
            </a:r>
            <a:r>
              <a:rPr lang="en-US" dirty="0">
                <a:solidFill>
                  <a:srgbClr val="FF0000"/>
                </a:solidFill>
              </a:rPr>
              <a:t>Emergency Responders </a:t>
            </a:r>
            <a:r>
              <a:rPr lang="en-US" dirty="0" smtClean="0">
                <a:solidFill>
                  <a:srgbClr val="FF0000"/>
                </a:solidFill>
              </a:rPr>
              <a:t>$2 </a:t>
            </a:r>
            <a:r>
              <a:rPr lang="en-US" dirty="0">
                <a:solidFill>
                  <a:srgbClr val="FF0000"/>
                </a:solidFill>
              </a:rPr>
              <a:t>mesh</a:t>
            </a:r>
          </a:p>
          <a:p>
            <a:pPr marL="0" indent="0">
              <a:buNone/>
            </a:pPr>
            <a:r>
              <a:rPr lang="en-US" dirty="0">
                <a:solidFill>
                  <a:srgbClr val="FF0000"/>
                </a:solidFill>
              </a:rPr>
              <a:t>385 </a:t>
            </a:r>
            <a:r>
              <a:rPr lang="en-US" dirty="0" smtClean="0">
                <a:solidFill>
                  <a:srgbClr val="FF0000"/>
                </a:solidFill>
              </a:rPr>
              <a:t>__ $n </a:t>
            </a:r>
            <a:r>
              <a:rPr lang="en-US" dirty="0" err="1">
                <a:solidFill>
                  <a:srgbClr val="FF0000"/>
                </a:solidFill>
              </a:rPr>
              <a:t>occ</a:t>
            </a:r>
            <a:r>
              <a:rPr lang="en-US" dirty="0">
                <a:solidFill>
                  <a:srgbClr val="FF0000"/>
                </a:solidFill>
              </a:rPr>
              <a:t> </a:t>
            </a:r>
            <a:r>
              <a:rPr lang="en-US" dirty="0" smtClean="0">
                <a:solidFill>
                  <a:srgbClr val="FF0000"/>
                </a:solidFill>
              </a:rPr>
              <a:t>$a </a:t>
            </a:r>
            <a:r>
              <a:rPr lang="en-US" dirty="0">
                <a:solidFill>
                  <a:srgbClr val="FF0000"/>
                </a:solidFill>
              </a:rPr>
              <a:t>Emergency medical technicians </a:t>
            </a:r>
            <a:r>
              <a:rPr lang="en-US" dirty="0" smtClean="0">
                <a:solidFill>
                  <a:srgbClr val="FF0000"/>
                </a:solidFill>
              </a:rPr>
              <a:t>$a </a:t>
            </a:r>
            <a:r>
              <a:rPr lang="en-US" dirty="0">
                <a:solidFill>
                  <a:srgbClr val="FF0000"/>
                </a:solidFill>
              </a:rPr>
              <a:t>Fire fighters </a:t>
            </a:r>
            <a:r>
              <a:rPr lang="en-US" dirty="0" smtClean="0">
                <a:solidFill>
                  <a:srgbClr val="FF0000"/>
                </a:solidFill>
              </a:rPr>
              <a:t>$2 </a:t>
            </a:r>
            <a:r>
              <a:rPr lang="en-US" dirty="0" err="1">
                <a:solidFill>
                  <a:srgbClr val="FF0000"/>
                </a:solidFill>
              </a:rPr>
              <a:t>lcsh</a:t>
            </a:r>
            <a:r>
              <a:rPr lang="en-US" dirty="0"/>
              <a:t> </a:t>
            </a:r>
            <a:endParaRPr lang="en-US" dirty="0" smtClean="0"/>
          </a:p>
          <a:p>
            <a:pPr marL="0" indent="0">
              <a:buNone/>
            </a:pPr>
            <a:r>
              <a:rPr lang="en-US" dirty="0"/>
              <a:t>650 _0 </a:t>
            </a:r>
            <a:r>
              <a:rPr lang="en-US" dirty="0" smtClean="0"/>
              <a:t>Spanish </a:t>
            </a:r>
            <a:r>
              <a:rPr lang="en-US" dirty="0"/>
              <a:t>language </a:t>
            </a:r>
            <a:r>
              <a:rPr lang="en-US" dirty="0" smtClean="0"/>
              <a:t>$v </a:t>
            </a:r>
            <a:r>
              <a:rPr lang="en-US" dirty="0"/>
              <a:t>Conversation and phrase books (for medical </a:t>
            </a:r>
            <a:r>
              <a:rPr lang="en-US" dirty="0" smtClean="0"/>
              <a:t>	  personnel</a:t>
            </a:r>
            <a:r>
              <a:rPr lang="en-US" dirty="0"/>
              <a:t>)</a:t>
            </a:r>
          </a:p>
          <a:p>
            <a:pPr marL="0" indent="0">
              <a:buNone/>
            </a:pPr>
            <a:r>
              <a:rPr lang="en-US" dirty="0"/>
              <a:t>650 </a:t>
            </a:r>
            <a:r>
              <a:rPr lang="en-US" dirty="0" smtClean="0"/>
              <a:t>_0 Spanish </a:t>
            </a:r>
            <a:r>
              <a:rPr lang="en-US" dirty="0"/>
              <a:t>language </a:t>
            </a:r>
            <a:r>
              <a:rPr lang="en-US" dirty="0" smtClean="0"/>
              <a:t>$v </a:t>
            </a:r>
            <a:r>
              <a:rPr lang="en-US" dirty="0"/>
              <a:t>Conversation and phrase books (for fire </a:t>
            </a:r>
            <a:r>
              <a:rPr lang="en-US" dirty="0" smtClean="0"/>
              <a:t>	  	  fighters)</a:t>
            </a:r>
          </a:p>
          <a:p>
            <a:pPr marL="0" indent="0">
              <a:buNone/>
            </a:pPr>
            <a:r>
              <a:rPr lang="en-US" dirty="0"/>
              <a:t>655 _7 Phrase books. </a:t>
            </a:r>
            <a:r>
              <a:rPr lang="en-US" dirty="0" smtClean="0"/>
              <a:t>$2 </a:t>
            </a:r>
            <a:r>
              <a:rPr lang="en-US" dirty="0" err="1"/>
              <a:t>lcgft</a:t>
            </a:r>
            <a:endParaRPr lang="en-US" dirty="0" smtClean="0"/>
          </a:p>
        </p:txBody>
      </p:sp>
      <p:sp>
        <p:nvSpPr>
          <p:cNvPr id="4" name="TextBox 3"/>
          <p:cNvSpPr txBox="1"/>
          <p:nvPr/>
        </p:nvSpPr>
        <p:spPr>
          <a:xfrm>
            <a:off x="85725" y="3390900"/>
            <a:ext cx="857249" cy="369332"/>
          </a:xfrm>
          <a:prstGeom prst="rect">
            <a:avLst/>
          </a:prstGeom>
          <a:noFill/>
        </p:spPr>
        <p:txBody>
          <a:bodyPr wrap="square" rtlCol="0">
            <a:spAutoFit/>
          </a:bodyPr>
          <a:lstStyle/>
          <a:p>
            <a:r>
              <a:rPr lang="en-US" b="1" i="1" dirty="0" smtClean="0">
                <a:solidFill>
                  <a:schemeClr val="accent6">
                    <a:lumMod val="75000"/>
                  </a:schemeClr>
                </a:solidFill>
              </a:rPr>
              <a:t>and/or</a:t>
            </a:r>
            <a:endParaRPr lang="en-US" b="1" i="1" dirty="0">
              <a:solidFill>
                <a:schemeClr val="accent6">
                  <a:lumMod val="75000"/>
                </a:schemeClr>
              </a:solidFill>
            </a:endParaRPr>
          </a:p>
        </p:txBody>
      </p:sp>
    </p:spTree>
    <p:extLst>
      <p:ext uri="{BB962C8B-B14F-4D97-AF65-F5344CB8AC3E}">
        <p14:creationId xmlns:p14="http://schemas.microsoft.com/office/powerpoint/2010/main" val="297600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Audience Characteristics</a:t>
            </a:r>
            <a:endParaRPr lang="en-US" dirty="0"/>
          </a:p>
        </p:txBody>
      </p:sp>
      <p:sp>
        <p:nvSpPr>
          <p:cNvPr id="3" name="Content Placeholder 2"/>
          <p:cNvSpPr>
            <a:spLocks noGrp="1"/>
          </p:cNvSpPr>
          <p:nvPr>
            <p:ph idx="1"/>
          </p:nvPr>
        </p:nvSpPr>
        <p:spPr>
          <a:xfrm>
            <a:off x="838199" y="1690688"/>
            <a:ext cx="10931013" cy="5083737"/>
          </a:xfrm>
        </p:spPr>
        <p:txBody>
          <a:bodyPr>
            <a:normAutofit/>
          </a:bodyPr>
          <a:lstStyle/>
          <a:p>
            <a:pPr marL="0" indent="0">
              <a:buNone/>
            </a:pPr>
            <a:r>
              <a:rPr lang="en-US" dirty="0" smtClean="0"/>
              <a:t>245 </a:t>
            </a:r>
            <a:r>
              <a:rPr lang="en-US" dirty="0"/>
              <a:t>00 This family is driving me crazy : </a:t>
            </a:r>
            <a:r>
              <a:rPr lang="en-US" dirty="0" smtClean="0"/>
              <a:t>$b </a:t>
            </a:r>
            <a:r>
              <a:rPr lang="en-US" dirty="0"/>
              <a:t>ten stories about surviving your </a:t>
            </a:r>
            <a:r>
              <a:rPr lang="en-US" dirty="0" smtClean="0"/>
              <a:t>	  family </a:t>
            </a:r>
            <a:r>
              <a:rPr lang="en-US" dirty="0"/>
              <a:t>/ $</a:t>
            </a:r>
            <a:r>
              <a:rPr lang="en-US" dirty="0" smtClean="0"/>
              <a:t>c </a:t>
            </a:r>
            <a:r>
              <a:rPr lang="en-US" dirty="0"/>
              <a:t>edited by M. Jerry Weiss and Helen S. Weiss</a:t>
            </a:r>
            <a:r>
              <a:rPr lang="en-US" dirty="0" smtClean="0"/>
              <a:t>.</a:t>
            </a:r>
          </a:p>
          <a:p>
            <a:pPr marL="0" indent="0">
              <a:buNone/>
            </a:pPr>
            <a:r>
              <a:rPr lang="en-US" dirty="0" smtClean="0">
                <a:solidFill>
                  <a:srgbClr val="FF0000"/>
                </a:solidFill>
              </a:rPr>
              <a:t>385 __ $m Age group $a Teenagers $2 </a:t>
            </a:r>
            <a:r>
              <a:rPr lang="en-US" dirty="0" err="1" smtClean="0">
                <a:solidFill>
                  <a:srgbClr val="FF0000"/>
                </a:solidFill>
              </a:rPr>
              <a:t>lcsh</a:t>
            </a:r>
            <a:endParaRPr lang="en-US" dirty="0" smtClean="0">
              <a:solidFill>
                <a:srgbClr val="FF0000"/>
              </a:solidFill>
            </a:endParaRPr>
          </a:p>
          <a:p>
            <a:pPr marL="0" indent="0">
              <a:buNone/>
            </a:pPr>
            <a:r>
              <a:rPr lang="en-US" dirty="0" smtClean="0">
                <a:solidFill>
                  <a:srgbClr val="FF0000"/>
                </a:solidFill>
              </a:rPr>
              <a:t>385 __ $m Age group $a Adolescents $2 </a:t>
            </a:r>
            <a:r>
              <a:rPr lang="en-US" dirty="0" err="1" smtClean="0">
                <a:solidFill>
                  <a:srgbClr val="FF0000"/>
                </a:solidFill>
              </a:rPr>
              <a:t>ericd</a:t>
            </a:r>
            <a:endParaRPr lang="en-US" dirty="0">
              <a:solidFill>
                <a:srgbClr val="FF0000"/>
              </a:solidFill>
            </a:endParaRPr>
          </a:p>
          <a:p>
            <a:pPr marL="0" indent="0">
              <a:buNone/>
            </a:pPr>
            <a:r>
              <a:rPr lang="en-US" dirty="0" smtClean="0"/>
              <a:t>650 </a:t>
            </a:r>
            <a:r>
              <a:rPr lang="en-US" dirty="0"/>
              <a:t>_</a:t>
            </a:r>
            <a:r>
              <a:rPr lang="en-US" dirty="0" smtClean="0"/>
              <a:t>0 Families $v Juvenile fiction.</a:t>
            </a:r>
            <a:endParaRPr lang="en-US" dirty="0"/>
          </a:p>
          <a:p>
            <a:pPr marL="0" indent="0">
              <a:buNone/>
            </a:pPr>
            <a:r>
              <a:rPr lang="en-US" dirty="0" smtClean="0"/>
              <a:t>655 _7 Short stories. $2 </a:t>
            </a:r>
            <a:r>
              <a:rPr lang="en-US" dirty="0" err="1" smtClean="0"/>
              <a:t>lcgft</a:t>
            </a:r>
            <a:endParaRPr lang="en-US" dirty="0" smtClean="0"/>
          </a:p>
          <a:p>
            <a:pPr marL="0" indent="0">
              <a:buNone/>
            </a:pPr>
            <a:r>
              <a:rPr lang="en-US" dirty="0"/>
              <a:t>655 _7 </a:t>
            </a:r>
            <a:r>
              <a:rPr lang="en-US" dirty="0" smtClean="0"/>
              <a:t>Domestic fiction. $2 </a:t>
            </a:r>
            <a:r>
              <a:rPr lang="en-US" dirty="0" err="1"/>
              <a:t>lcgft</a:t>
            </a:r>
            <a:endParaRPr lang="en-US" dirty="0" smtClean="0"/>
          </a:p>
        </p:txBody>
      </p:sp>
      <p:sp>
        <p:nvSpPr>
          <p:cNvPr id="4" name="TextBox 3"/>
          <p:cNvSpPr txBox="1"/>
          <p:nvPr/>
        </p:nvSpPr>
        <p:spPr>
          <a:xfrm>
            <a:off x="27432" y="2924175"/>
            <a:ext cx="923925" cy="369332"/>
          </a:xfrm>
          <a:prstGeom prst="rect">
            <a:avLst/>
          </a:prstGeom>
          <a:noFill/>
        </p:spPr>
        <p:txBody>
          <a:bodyPr wrap="square" rtlCol="0">
            <a:spAutoFit/>
          </a:bodyPr>
          <a:lstStyle/>
          <a:p>
            <a:r>
              <a:rPr lang="en-US" b="1" i="1" dirty="0" smtClean="0">
                <a:solidFill>
                  <a:schemeClr val="accent6">
                    <a:lumMod val="75000"/>
                  </a:schemeClr>
                </a:solidFill>
              </a:rPr>
              <a:t>and/or</a:t>
            </a:r>
            <a:endParaRPr lang="en-US" b="1" i="1" dirty="0">
              <a:solidFill>
                <a:schemeClr val="accent6">
                  <a:lumMod val="75000"/>
                </a:schemeClr>
              </a:solidFill>
            </a:endParaRPr>
          </a:p>
        </p:txBody>
      </p:sp>
    </p:spTree>
    <p:extLst>
      <p:ext uri="{BB962C8B-B14F-4D97-AF65-F5344CB8AC3E}">
        <p14:creationId xmlns:p14="http://schemas.microsoft.com/office/powerpoint/2010/main" val="4184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0719" cy="1325563"/>
          </a:xfrm>
        </p:spPr>
        <p:txBody>
          <a:bodyPr/>
          <a:lstStyle/>
          <a:p>
            <a:r>
              <a:rPr lang="en-US" dirty="0" smtClean="0"/>
              <a:t>LCSH vs. LCGFT Form/Genre Terms</a:t>
            </a:r>
            <a:endParaRPr lang="en-US" dirty="0"/>
          </a:p>
        </p:txBody>
      </p:sp>
      <p:sp>
        <p:nvSpPr>
          <p:cNvPr id="3" name="Content Placeholder 2"/>
          <p:cNvSpPr>
            <a:spLocks noGrp="1"/>
          </p:cNvSpPr>
          <p:nvPr>
            <p:ph idx="1"/>
          </p:nvPr>
        </p:nvSpPr>
        <p:spPr>
          <a:xfrm>
            <a:off x="838199" y="1825624"/>
            <a:ext cx="11007811" cy="4904689"/>
          </a:xfrm>
        </p:spPr>
        <p:txBody>
          <a:bodyPr>
            <a:normAutofit/>
          </a:bodyPr>
          <a:lstStyle/>
          <a:p>
            <a:r>
              <a:rPr lang="en-US" dirty="0" smtClean="0"/>
              <a:t>LCSH genre/form terms may include other characteristics, including:</a:t>
            </a:r>
          </a:p>
          <a:p>
            <a:pPr lvl="1"/>
            <a:r>
              <a:rPr lang="en-US" dirty="0" smtClean="0">
                <a:solidFill>
                  <a:schemeClr val="accent6">
                    <a:lumMod val="75000"/>
                  </a:schemeClr>
                </a:solidFill>
              </a:rPr>
              <a:t>intended audience</a:t>
            </a:r>
          </a:p>
          <a:p>
            <a:pPr marL="457200" lvl="1" indent="0">
              <a:buNone/>
            </a:pPr>
            <a:r>
              <a:rPr lang="en-US" dirty="0"/>
              <a:t>	</a:t>
            </a:r>
            <a:r>
              <a:rPr lang="en-US" dirty="0" smtClean="0">
                <a:solidFill>
                  <a:schemeClr val="accent6">
                    <a:lumMod val="75000"/>
                  </a:schemeClr>
                </a:solidFill>
              </a:rPr>
              <a:t>Children's </a:t>
            </a:r>
            <a:r>
              <a:rPr lang="en-US" dirty="0" smtClean="0">
                <a:solidFill>
                  <a:srgbClr val="FF0000"/>
                </a:solidFill>
              </a:rPr>
              <a:t>songs</a:t>
            </a:r>
            <a:r>
              <a:rPr lang="en-US" dirty="0" smtClean="0">
                <a:solidFill>
                  <a:schemeClr val="accent6">
                    <a:lumMod val="75000"/>
                  </a:schemeClr>
                </a:solidFill>
              </a:rPr>
              <a:t>	Young adult </a:t>
            </a:r>
            <a:r>
              <a:rPr lang="en-US" dirty="0" smtClean="0">
                <a:solidFill>
                  <a:srgbClr val="FF0000"/>
                </a:solidFill>
              </a:rPr>
              <a:t>fiction</a:t>
            </a:r>
            <a:r>
              <a:rPr lang="en-US" dirty="0" smtClean="0">
                <a:solidFill>
                  <a:schemeClr val="accent6">
                    <a:lumMod val="75000"/>
                  </a:schemeClr>
                </a:solidFill>
              </a:rPr>
              <a:t>	  Men’s </a:t>
            </a:r>
            <a:r>
              <a:rPr lang="en-US" dirty="0" smtClean="0">
                <a:solidFill>
                  <a:srgbClr val="FF0000"/>
                </a:solidFill>
              </a:rPr>
              <a:t>magazines</a:t>
            </a:r>
          </a:p>
          <a:p>
            <a:pPr marL="457200" lvl="1" indent="0">
              <a:buNone/>
            </a:pPr>
            <a:r>
              <a:rPr lang="en-US" dirty="0" smtClean="0">
                <a:solidFill>
                  <a:schemeClr val="accent6">
                    <a:lumMod val="75000"/>
                  </a:schemeClr>
                </a:solidFill>
              </a:rPr>
              <a:t>	Women's </a:t>
            </a:r>
            <a:r>
              <a:rPr lang="en-US" dirty="0" smtClean="0">
                <a:solidFill>
                  <a:srgbClr val="FF0000"/>
                </a:solidFill>
              </a:rPr>
              <a:t>periodicals</a:t>
            </a:r>
            <a:r>
              <a:rPr lang="en-US" dirty="0" smtClean="0">
                <a:solidFill>
                  <a:schemeClr val="accent6">
                    <a:lumMod val="75000"/>
                  </a:schemeClr>
                </a:solidFill>
              </a:rPr>
              <a:t> 	     Blind, </a:t>
            </a:r>
            <a:r>
              <a:rPr lang="en-US" dirty="0" smtClean="0">
                <a:solidFill>
                  <a:srgbClr val="FF0000"/>
                </a:solidFill>
              </a:rPr>
              <a:t>Poetry</a:t>
            </a:r>
            <a:r>
              <a:rPr lang="en-US" dirty="0" smtClean="0">
                <a:solidFill>
                  <a:schemeClr val="accent6">
                    <a:lumMod val="75000"/>
                  </a:schemeClr>
                </a:solidFill>
              </a:rPr>
              <a:t> for the      </a:t>
            </a:r>
            <a:r>
              <a:rPr lang="en-US" dirty="0" smtClean="0">
                <a:solidFill>
                  <a:schemeClr val="bg1">
                    <a:lumMod val="50000"/>
                  </a:schemeClr>
                </a:solidFill>
              </a:rPr>
              <a:t>Cats--</a:t>
            </a:r>
            <a:r>
              <a:rPr lang="en-US" dirty="0" smtClean="0">
                <a:solidFill>
                  <a:schemeClr val="accent6">
                    <a:lumMod val="75000"/>
                  </a:schemeClr>
                </a:solidFill>
              </a:rPr>
              <a:t>Juvenile </a:t>
            </a:r>
            <a:r>
              <a:rPr lang="en-US" dirty="0" smtClean="0">
                <a:solidFill>
                  <a:srgbClr val="FF0000"/>
                </a:solidFill>
              </a:rPr>
              <a:t>poetry</a:t>
            </a:r>
            <a:r>
              <a:rPr lang="en-US" dirty="0" smtClean="0">
                <a:solidFill>
                  <a:schemeClr val="accent6">
                    <a:lumMod val="75000"/>
                  </a:schemeClr>
                </a:solidFill>
              </a:rPr>
              <a:t>  </a:t>
            </a:r>
          </a:p>
          <a:p>
            <a:pPr marL="457200" lvl="1" indent="0">
              <a:buNone/>
            </a:pPr>
            <a:r>
              <a:rPr lang="en-US" dirty="0" smtClean="0">
                <a:solidFill>
                  <a:schemeClr val="accent6">
                    <a:lumMod val="75000"/>
                  </a:schemeClr>
                </a:solidFill>
              </a:rPr>
              <a:t>	</a:t>
            </a:r>
            <a:r>
              <a:rPr lang="en-US" dirty="0" smtClean="0">
                <a:solidFill>
                  <a:schemeClr val="bg1">
                    <a:lumMod val="50000"/>
                  </a:schemeClr>
                </a:solidFill>
              </a:rPr>
              <a:t>English language--</a:t>
            </a:r>
            <a:r>
              <a:rPr lang="en-US" dirty="0" smtClean="0">
                <a:solidFill>
                  <a:srgbClr val="FF0000"/>
                </a:solidFill>
              </a:rPr>
              <a:t>Conversation and phrase books </a:t>
            </a:r>
            <a:r>
              <a:rPr lang="en-US" dirty="0" smtClean="0">
                <a:solidFill>
                  <a:schemeClr val="accent6">
                    <a:lumMod val="75000"/>
                  </a:schemeClr>
                </a:solidFill>
              </a:rPr>
              <a:t>(for flight attendants)</a:t>
            </a:r>
          </a:p>
          <a:p>
            <a:pPr marL="457200" lvl="1" indent="0">
              <a:buNone/>
            </a:pPr>
            <a:r>
              <a:rPr lang="en-US" dirty="0" smtClean="0">
                <a:solidFill>
                  <a:schemeClr val="accent6">
                    <a:lumMod val="75000"/>
                  </a:schemeClr>
                </a:solidFill>
              </a:rPr>
              <a:t>	</a:t>
            </a:r>
            <a:r>
              <a:rPr lang="en-US" dirty="0" smtClean="0">
                <a:solidFill>
                  <a:schemeClr val="bg1">
                    <a:lumMod val="50000"/>
                  </a:schemeClr>
                </a:solidFill>
              </a:rPr>
              <a:t>Astronomy--</a:t>
            </a:r>
            <a:r>
              <a:rPr lang="en-US" dirty="0" smtClean="0">
                <a:solidFill>
                  <a:srgbClr val="FF0000"/>
                </a:solidFill>
              </a:rPr>
              <a:t>Dictionaries</a:t>
            </a:r>
            <a:r>
              <a:rPr lang="en-US" dirty="0" smtClean="0">
                <a:solidFill>
                  <a:schemeClr val="accent6">
                    <a:lumMod val="75000"/>
                  </a:schemeClr>
                </a:solidFill>
              </a:rPr>
              <a:t>, Juvenile       </a:t>
            </a:r>
            <a:r>
              <a:rPr lang="en-US" dirty="0" smtClean="0">
                <a:solidFill>
                  <a:schemeClr val="bg1">
                    <a:lumMod val="50000"/>
                  </a:schemeClr>
                </a:solidFill>
              </a:rPr>
              <a:t>Sex</a:t>
            </a:r>
            <a:r>
              <a:rPr lang="en-US" dirty="0" smtClean="0">
                <a:solidFill>
                  <a:schemeClr val="accent6">
                    <a:lumMod val="75000"/>
                  </a:schemeClr>
                </a:solidFill>
              </a:rPr>
              <a:t> </a:t>
            </a:r>
            <a:r>
              <a:rPr lang="en-US" dirty="0" smtClean="0">
                <a:solidFill>
                  <a:srgbClr val="FF0000"/>
                </a:solidFill>
              </a:rPr>
              <a:t>instruction</a:t>
            </a:r>
            <a:r>
              <a:rPr lang="en-US" dirty="0" smtClean="0">
                <a:solidFill>
                  <a:schemeClr val="accent6">
                    <a:lumMod val="75000"/>
                  </a:schemeClr>
                </a:solidFill>
              </a:rPr>
              <a:t> for teenagers     </a:t>
            </a:r>
          </a:p>
          <a:p>
            <a:pPr marL="457200" lvl="1" indent="0">
              <a:buNone/>
            </a:pPr>
            <a:r>
              <a:rPr lang="en-US" dirty="0">
                <a:solidFill>
                  <a:schemeClr val="accent6">
                    <a:lumMod val="75000"/>
                  </a:schemeClr>
                </a:solidFill>
              </a:rPr>
              <a:t>	</a:t>
            </a:r>
            <a:r>
              <a:rPr lang="en-US" dirty="0" smtClean="0">
                <a:solidFill>
                  <a:schemeClr val="bg1">
                    <a:lumMod val="50000"/>
                  </a:schemeClr>
                </a:solidFill>
              </a:rPr>
              <a:t>Spanish language--</a:t>
            </a:r>
            <a:r>
              <a:rPr lang="en-US" dirty="0" smtClean="0">
                <a:solidFill>
                  <a:srgbClr val="FF0000"/>
                </a:solidFill>
              </a:rPr>
              <a:t>Sound recordings</a:t>
            </a:r>
            <a:r>
              <a:rPr lang="en-US" dirty="0" smtClean="0">
                <a:solidFill>
                  <a:schemeClr val="accent6">
                    <a:lumMod val="75000"/>
                  </a:schemeClr>
                </a:solidFill>
              </a:rPr>
              <a:t> for English speakers</a:t>
            </a:r>
          </a:p>
          <a:p>
            <a:pPr lvl="1"/>
            <a:r>
              <a:rPr lang="en-US" dirty="0" smtClean="0">
                <a:solidFill>
                  <a:schemeClr val="accent2">
                    <a:lumMod val="50000"/>
                  </a:schemeClr>
                </a:solidFill>
              </a:rPr>
              <a:t>time period of creation</a:t>
            </a:r>
          </a:p>
          <a:p>
            <a:pPr marL="914400" lvl="2" indent="0">
              <a:buNone/>
            </a:pPr>
            <a:r>
              <a:rPr lang="en-US" sz="2400" dirty="0" smtClean="0">
                <a:solidFill>
                  <a:srgbClr val="FF0000"/>
                </a:solidFill>
              </a:rPr>
              <a:t>Literature</a:t>
            </a:r>
            <a:r>
              <a:rPr lang="en-US" sz="2400" dirty="0" smtClean="0">
                <a:solidFill>
                  <a:schemeClr val="accent2">
                    <a:lumMod val="50000"/>
                  </a:schemeClr>
                </a:solidFill>
              </a:rPr>
              <a:t>, Medieval	  </a:t>
            </a:r>
            <a:r>
              <a:rPr lang="en-US" sz="2400" dirty="0" smtClean="0">
                <a:solidFill>
                  <a:srgbClr val="FF0000"/>
                </a:solidFill>
              </a:rPr>
              <a:t>Operas</a:t>
            </a:r>
            <a:r>
              <a:rPr lang="en-US" sz="2400" dirty="0" smtClean="0">
                <a:solidFill>
                  <a:schemeClr val="accent2">
                    <a:lumMod val="50000"/>
                  </a:schemeClr>
                </a:solidFill>
              </a:rPr>
              <a:t>--18th century       </a:t>
            </a:r>
            <a:r>
              <a:rPr lang="en-US" sz="2400" dirty="0" smtClean="0">
                <a:solidFill>
                  <a:schemeClr val="bg2">
                    <a:lumMod val="50000"/>
                  </a:schemeClr>
                </a:solidFill>
              </a:rPr>
              <a:t>Anatomy</a:t>
            </a:r>
            <a:r>
              <a:rPr lang="en-US" sz="2400" dirty="0" smtClean="0">
                <a:solidFill>
                  <a:schemeClr val="tx2">
                    <a:lumMod val="75000"/>
                  </a:schemeClr>
                </a:solidFill>
              </a:rPr>
              <a:t>--</a:t>
            </a:r>
            <a:r>
              <a:rPr lang="en-US" sz="2400" dirty="0" smtClean="0">
                <a:solidFill>
                  <a:schemeClr val="accent2">
                    <a:lumMod val="50000"/>
                  </a:schemeClr>
                </a:solidFill>
              </a:rPr>
              <a:t>Early works to 1800</a:t>
            </a:r>
          </a:p>
          <a:p>
            <a:pPr marL="457200" lvl="1" indent="0">
              <a:buNone/>
            </a:pPr>
            <a:r>
              <a:rPr lang="en-US" dirty="0" smtClean="0">
                <a:solidFill>
                  <a:schemeClr val="accent2">
                    <a:lumMod val="50000"/>
                  </a:schemeClr>
                </a:solidFill>
              </a:rPr>
              <a:t>	</a:t>
            </a:r>
            <a:r>
              <a:rPr lang="en-US" dirty="0" smtClean="0">
                <a:solidFill>
                  <a:srgbClr val="FF0000"/>
                </a:solidFill>
              </a:rPr>
              <a:t>Music</a:t>
            </a:r>
            <a:r>
              <a:rPr lang="en-US" dirty="0" smtClean="0">
                <a:solidFill>
                  <a:schemeClr val="accent2">
                    <a:lumMod val="50000"/>
                  </a:schemeClr>
                </a:solidFill>
              </a:rPr>
              <a:t>--15th century  	  </a:t>
            </a:r>
            <a:r>
              <a:rPr lang="en-US" dirty="0" smtClean="0">
                <a:solidFill>
                  <a:schemeClr val="bg2">
                    <a:lumMod val="50000"/>
                  </a:schemeClr>
                </a:solidFill>
              </a:rPr>
              <a:t>Law</a:t>
            </a:r>
            <a:r>
              <a:rPr lang="en-US" dirty="0" smtClean="0">
                <a:solidFill>
                  <a:schemeClr val="accent2">
                    <a:lumMod val="50000"/>
                  </a:schemeClr>
                </a:solidFill>
              </a:rPr>
              <a:t>--</a:t>
            </a:r>
            <a:r>
              <a:rPr lang="en-US" dirty="0" smtClean="0">
                <a:solidFill>
                  <a:srgbClr val="FF0000"/>
                </a:solidFill>
              </a:rPr>
              <a:t>Bibliography</a:t>
            </a:r>
            <a:r>
              <a:rPr lang="en-US" dirty="0" smtClean="0">
                <a:solidFill>
                  <a:schemeClr val="accent2">
                    <a:lumMod val="50000"/>
                  </a:schemeClr>
                </a:solidFill>
              </a:rPr>
              <a:t>--Early      </a:t>
            </a:r>
            <a:r>
              <a:rPr lang="en-US" dirty="0" err="1" smtClean="0">
                <a:solidFill>
                  <a:schemeClr val="accent2">
                    <a:lumMod val="50000"/>
                  </a:schemeClr>
                </a:solidFill>
              </a:rPr>
              <a:t>Early</a:t>
            </a:r>
            <a:r>
              <a:rPr lang="en-US" dirty="0" smtClean="0">
                <a:solidFill>
                  <a:schemeClr val="accent2">
                    <a:lumMod val="50000"/>
                  </a:schemeClr>
                </a:solidFill>
              </a:rPr>
              <a:t> </a:t>
            </a:r>
            <a:r>
              <a:rPr lang="en-US" dirty="0" smtClean="0">
                <a:solidFill>
                  <a:srgbClr val="FF0000"/>
                </a:solidFill>
              </a:rPr>
              <a:t>maps</a:t>
            </a:r>
          </a:p>
          <a:p>
            <a:pPr marL="457200" lvl="1" indent="0">
              <a:buNone/>
            </a:pPr>
            <a:r>
              <a:rPr lang="en-US" dirty="0">
                <a:solidFill>
                  <a:schemeClr val="accent2">
                    <a:lumMod val="50000"/>
                  </a:schemeClr>
                </a:solidFill>
              </a:rPr>
              <a:t>	</a:t>
            </a:r>
            <a:r>
              <a:rPr lang="fr-FR" dirty="0" err="1" smtClean="0">
                <a:solidFill>
                  <a:schemeClr val="accent2">
                    <a:lumMod val="50000"/>
                  </a:schemeClr>
                </a:solidFill>
              </a:rPr>
              <a:t>European</a:t>
            </a:r>
            <a:r>
              <a:rPr lang="fr-FR" dirty="0" smtClean="0">
                <a:solidFill>
                  <a:schemeClr val="accent2">
                    <a:lumMod val="50000"/>
                  </a:schemeClr>
                </a:solidFill>
              </a:rPr>
              <a:t> </a:t>
            </a:r>
            <a:r>
              <a:rPr lang="fr-FR" dirty="0" err="1" smtClean="0">
                <a:solidFill>
                  <a:srgbClr val="FF0000"/>
                </a:solidFill>
              </a:rPr>
              <a:t>drama</a:t>
            </a:r>
            <a:r>
              <a:rPr lang="fr-FR" dirty="0" smtClean="0">
                <a:solidFill>
                  <a:schemeClr val="accent2">
                    <a:lumMod val="50000"/>
                  </a:schemeClr>
                </a:solidFill>
              </a:rPr>
              <a:t>--Renaissance, 1450-1600      </a:t>
            </a:r>
            <a:r>
              <a:rPr lang="fr-FR" dirty="0" smtClean="0">
                <a:solidFill>
                  <a:srgbClr val="FF0000"/>
                </a:solidFill>
              </a:rPr>
              <a:t>Rock music</a:t>
            </a:r>
            <a:r>
              <a:rPr lang="fr-FR" dirty="0" smtClean="0">
                <a:solidFill>
                  <a:schemeClr val="accent2">
                    <a:lumMod val="50000"/>
                  </a:schemeClr>
                </a:solidFill>
              </a:rPr>
              <a:t>--2011-2020</a:t>
            </a:r>
            <a:endParaRPr lang="en-US" dirty="0">
              <a:solidFill>
                <a:schemeClr val="accent2">
                  <a:lumMod val="50000"/>
                </a:schemeClr>
              </a:solidFill>
            </a:endParaRPr>
          </a:p>
        </p:txBody>
      </p:sp>
    </p:spTree>
    <p:extLst>
      <p:ext uri="{BB962C8B-B14F-4D97-AF65-F5344CB8AC3E}">
        <p14:creationId xmlns:p14="http://schemas.microsoft.com/office/powerpoint/2010/main" val="208768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0"/>
            <a:ext cx="10515600" cy="1000125"/>
          </a:xfrm>
        </p:spPr>
        <p:txBody>
          <a:bodyPr/>
          <a:lstStyle/>
          <a:p>
            <a:r>
              <a:rPr lang="en-US" dirty="0" smtClean="0"/>
              <a:t>Recording Audience Characteristics</a:t>
            </a:r>
            <a:endParaRPr lang="en-US" dirty="0"/>
          </a:p>
        </p:txBody>
      </p:sp>
      <p:sp>
        <p:nvSpPr>
          <p:cNvPr id="3" name="Content Placeholder 2"/>
          <p:cNvSpPr>
            <a:spLocks noGrp="1"/>
          </p:cNvSpPr>
          <p:nvPr>
            <p:ph idx="1"/>
          </p:nvPr>
        </p:nvSpPr>
        <p:spPr>
          <a:xfrm>
            <a:off x="361950" y="1000125"/>
            <a:ext cx="11668125" cy="5829300"/>
          </a:xfrm>
        </p:spPr>
        <p:txBody>
          <a:bodyPr>
            <a:noAutofit/>
          </a:bodyPr>
          <a:lstStyle/>
          <a:p>
            <a:pPr marL="0" indent="0">
              <a:buNone/>
            </a:pPr>
            <a:r>
              <a:rPr lang="en-US" sz="2400" dirty="0" smtClean="0"/>
              <a:t>100 1</a:t>
            </a:r>
            <a:r>
              <a:rPr lang="en-US" sz="2400" dirty="0"/>
              <a:t>_ </a:t>
            </a:r>
            <a:r>
              <a:rPr lang="en-US" sz="2400" dirty="0" err="1"/>
              <a:t>Wichtrup</a:t>
            </a:r>
            <a:r>
              <a:rPr lang="en-US" sz="2400" dirty="0"/>
              <a:t>, Matthias, </a:t>
            </a:r>
            <a:r>
              <a:rPr lang="en-US" sz="2400" dirty="0" smtClean="0"/>
              <a:t>$e </a:t>
            </a:r>
            <a:r>
              <a:rPr lang="en-US" sz="2400" dirty="0"/>
              <a:t>composer, </a:t>
            </a:r>
            <a:r>
              <a:rPr lang="en-US" sz="2400" dirty="0" smtClean="0"/>
              <a:t>$e </a:t>
            </a:r>
            <a:r>
              <a:rPr lang="en-US" sz="2400" dirty="0"/>
              <a:t>arranger of music, </a:t>
            </a:r>
            <a:r>
              <a:rPr lang="en-US" sz="2400" dirty="0" smtClean="0"/>
              <a:t>$e </a:t>
            </a:r>
            <a:r>
              <a:rPr lang="en-US" sz="2400" dirty="0"/>
              <a:t>performer. </a:t>
            </a:r>
            <a:endParaRPr lang="en-US" sz="2400" dirty="0" smtClean="0"/>
          </a:p>
          <a:p>
            <a:pPr marL="0" indent="0">
              <a:buNone/>
            </a:pPr>
            <a:r>
              <a:rPr lang="en-US" sz="2400" dirty="0" smtClean="0"/>
              <a:t>245 </a:t>
            </a:r>
            <a:r>
              <a:rPr lang="en-US" sz="2400" dirty="0"/>
              <a:t>10 Modern piano style for blind and vision-impaired students. </a:t>
            </a:r>
            <a:r>
              <a:rPr lang="en-US" sz="2400" dirty="0" smtClean="0"/>
              <a:t>$n </a:t>
            </a:r>
            <a:r>
              <a:rPr lang="en-US" sz="2400" dirty="0"/>
              <a:t>Lesson 1, </a:t>
            </a:r>
            <a:r>
              <a:rPr lang="en-US" sz="2400" dirty="0" smtClean="0"/>
              <a:t>$p Let's go 	west / $c </a:t>
            </a:r>
            <a:r>
              <a:rPr lang="en-US" sz="2400" dirty="0"/>
              <a:t>all tracks composed, arranged, performed and produced </a:t>
            </a:r>
            <a:r>
              <a:rPr lang="en-US" sz="2400" dirty="0" smtClean="0"/>
              <a:t>by </a:t>
            </a:r>
            <a:r>
              <a:rPr lang="en-US" sz="2400" dirty="0"/>
              <a:t>Matthias </a:t>
            </a:r>
            <a:r>
              <a:rPr lang="en-US" sz="2400" dirty="0" smtClean="0"/>
              <a:t>	</a:t>
            </a:r>
            <a:r>
              <a:rPr lang="en-US" sz="2400" dirty="0" err="1" smtClean="0"/>
              <a:t>Wichtrup</a:t>
            </a:r>
            <a:r>
              <a:rPr lang="en-US" sz="2400" dirty="0"/>
              <a:t>. </a:t>
            </a:r>
            <a:endParaRPr lang="en-US" sz="2400" dirty="0" smtClean="0"/>
          </a:p>
          <a:p>
            <a:pPr marL="0" indent="0">
              <a:buNone/>
            </a:pPr>
            <a:r>
              <a:rPr lang="en-US" sz="2400" dirty="0"/>
              <a:t>382 01 piano </a:t>
            </a:r>
            <a:r>
              <a:rPr lang="en-US" sz="2400" dirty="0" smtClean="0"/>
              <a:t>$n </a:t>
            </a:r>
            <a:r>
              <a:rPr lang="en-US" sz="2400" dirty="0"/>
              <a:t>1 </a:t>
            </a:r>
            <a:r>
              <a:rPr lang="en-US" sz="2400" dirty="0" smtClean="0"/>
              <a:t>$s </a:t>
            </a:r>
            <a:r>
              <a:rPr lang="en-US" sz="2400" dirty="0"/>
              <a:t>1 </a:t>
            </a:r>
            <a:r>
              <a:rPr lang="en-US" sz="2400" dirty="0" smtClean="0"/>
              <a:t>$2 </a:t>
            </a:r>
            <a:r>
              <a:rPr lang="en-US" sz="2400" dirty="0" err="1"/>
              <a:t>lcmpt</a:t>
            </a:r>
            <a:endParaRPr lang="en-US" sz="2400" dirty="0" smtClean="0"/>
          </a:p>
          <a:p>
            <a:pPr marL="0" indent="0">
              <a:buNone/>
            </a:pPr>
            <a:r>
              <a:rPr lang="en-US" sz="2400" dirty="0" smtClean="0">
                <a:solidFill>
                  <a:srgbClr val="FF0000"/>
                </a:solidFill>
              </a:rPr>
              <a:t>385 </a:t>
            </a:r>
            <a:r>
              <a:rPr lang="en-US" sz="2400" dirty="0">
                <a:solidFill>
                  <a:srgbClr val="FF0000"/>
                </a:solidFill>
              </a:rPr>
              <a:t>__ Blind $a People with visual disabilities $2 </a:t>
            </a:r>
            <a:r>
              <a:rPr lang="en-US" sz="2400" dirty="0" err="1" smtClean="0">
                <a:solidFill>
                  <a:srgbClr val="FF0000"/>
                </a:solidFill>
              </a:rPr>
              <a:t>lcsh</a:t>
            </a:r>
            <a:endParaRPr lang="en-US" sz="2400" dirty="0" smtClean="0">
              <a:solidFill>
                <a:srgbClr val="FF0000"/>
              </a:solidFill>
            </a:endParaRPr>
          </a:p>
          <a:p>
            <a:pPr marL="0" indent="0">
              <a:buNone/>
            </a:pPr>
            <a:r>
              <a:rPr lang="en-US" sz="2400" dirty="0"/>
              <a:t>500 __ </a:t>
            </a:r>
            <a:r>
              <a:rPr lang="en-US" sz="2400" dirty="0" smtClean="0"/>
              <a:t>“The </a:t>
            </a:r>
            <a:r>
              <a:rPr lang="en-US" sz="2400" dirty="0"/>
              <a:t>method is based on a basic chord-playing style ... The student is </a:t>
            </a:r>
            <a:r>
              <a:rPr lang="en-US" sz="2400" dirty="0" smtClean="0"/>
              <a:t>not playing any 	melodies </a:t>
            </a:r>
            <a:r>
              <a:rPr lang="en-US" sz="2400" dirty="0"/>
              <a:t>but accompanies other lead instruments. This </a:t>
            </a:r>
            <a:r>
              <a:rPr lang="en-US" sz="2400" dirty="0" err="1" smtClean="0"/>
              <a:t>programme</a:t>
            </a:r>
            <a:r>
              <a:rPr lang="en-US" sz="2400" dirty="0" smtClean="0"/>
              <a:t> </a:t>
            </a:r>
            <a:r>
              <a:rPr lang="en-US" sz="2400" dirty="0"/>
              <a:t>... covers </a:t>
            </a:r>
            <a:r>
              <a:rPr lang="en-US" sz="2400" dirty="0" smtClean="0"/>
              <a:t>a </a:t>
            </a:r>
            <a:r>
              <a:rPr lang="en-US" sz="2400" dirty="0"/>
              <a:t>wide </a:t>
            </a:r>
            <a:r>
              <a:rPr lang="en-US" sz="2400" dirty="0" smtClean="0"/>
              <a:t>	variety </a:t>
            </a:r>
            <a:r>
              <a:rPr lang="en-US" sz="2400" dirty="0"/>
              <a:t>of modern </a:t>
            </a:r>
            <a:r>
              <a:rPr lang="en-US" sz="2400" dirty="0" smtClean="0"/>
              <a:t>music”--</a:t>
            </a:r>
            <a:r>
              <a:rPr lang="en-US" sz="2400" dirty="0"/>
              <a:t>Insert.</a:t>
            </a:r>
          </a:p>
          <a:p>
            <a:pPr marL="0" indent="0">
              <a:buNone/>
            </a:pPr>
            <a:r>
              <a:rPr lang="en-US" sz="2400" dirty="0" smtClean="0"/>
              <a:t>650 </a:t>
            </a:r>
            <a:r>
              <a:rPr lang="en-US" sz="2400" dirty="0"/>
              <a:t>_0 Piano </a:t>
            </a:r>
            <a:r>
              <a:rPr lang="en-US" sz="2400" dirty="0" smtClean="0"/>
              <a:t>$v </a:t>
            </a:r>
            <a:r>
              <a:rPr lang="en-US" sz="2400" dirty="0"/>
              <a:t>Methods (Popular music</a:t>
            </a:r>
            <a:r>
              <a:rPr lang="en-US" sz="2400" dirty="0" smtClean="0"/>
              <a:t>)</a:t>
            </a:r>
          </a:p>
          <a:p>
            <a:pPr marL="0" indent="0">
              <a:buNone/>
            </a:pPr>
            <a:r>
              <a:rPr lang="en-US" sz="2400" dirty="0" smtClean="0"/>
              <a:t>650 _0 Music for the blind.</a:t>
            </a:r>
          </a:p>
          <a:p>
            <a:pPr marL="0" indent="0">
              <a:buNone/>
            </a:pPr>
            <a:r>
              <a:rPr lang="en-US" sz="2400" dirty="0" smtClean="0"/>
              <a:t>650 _</a:t>
            </a:r>
            <a:r>
              <a:rPr lang="en-US" sz="2400" dirty="0"/>
              <a:t>0 Music for people with visual disabilities. </a:t>
            </a:r>
            <a:endParaRPr lang="en-US" sz="2400" dirty="0" smtClean="0"/>
          </a:p>
          <a:p>
            <a:pPr marL="0" indent="0">
              <a:buNone/>
            </a:pPr>
            <a:r>
              <a:rPr lang="en-US" sz="2400" dirty="0" smtClean="0"/>
              <a:t>655 _7 Popular music. $2 </a:t>
            </a:r>
            <a:r>
              <a:rPr lang="en-US" sz="2400" dirty="0" err="1" smtClean="0"/>
              <a:t>lcgft</a:t>
            </a:r>
            <a:endParaRPr lang="en-US" sz="2400" dirty="0"/>
          </a:p>
          <a:p>
            <a:pPr marL="0" indent="0">
              <a:buNone/>
            </a:pPr>
            <a:r>
              <a:rPr lang="en-US" sz="2400" dirty="0" smtClean="0"/>
              <a:t>655 _7 Methods (Music) $2 </a:t>
            </a:r>
            <a:r>
              <a:rPr lang="en-US" sz="2400" dirty="0" err="1" smtClean="0"/>
              <a:t>lcgft</a:t>
            </a:r>
            <a:endParaRPr lang="en-US" sz="2400" dirty="0" smtClean="0"/>
          </a:p>
        </p:txBody>
      </p:sp>
    </p:spTree>
    <p:extLst>
      <p:ext uri="{BB962C8B-B14F-4D97-AF65-F5344CB8AC3E}">
        <p14:creationId xmlns:p14="http://schemas.microsoft.com/office/powerpoint/2010/main" val="373887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1012" cy="854075"/>
          </a:xfrm>
        </p:spPr>
        <p:txBody>
          <a:bodyPr>
            <a:normAutofit/>
          </a:bodyPr>
          <a:lstStyle/>
          <a:p>
            <a:r>
              <a:rPr lang="en-US" dirty="0" smtClean="0"/>
              <a:t>Recording Creator/Contributor Characteristics</a:t>
            </a:r>
            <a:endParaRPr lang="en-US" dirty="0"/>
          </a:p>
        </p:txBody>
      </p:sp>
      <p:sp>
        <p:nvSpPr>
          <p:cNvPr id="3" name="Content Placeholder 2"/>
          <p:cNvSpPr>
            <a:spLocks noGrp="1"/>
          </p:cNvSpPr>
          <p:nvPr>
            <p:ph idx="1"/>
          </p:nvPr>
        </p:nvSpPr>
        <p:spPr>
          <a:xfrm>
            <a:off x="838199" y="1219200"/>
            <a:ext cx="11216149" cy="5555225"/>
          </a:xfrm>
        </p:spPr>
        <p:txBody>
          <a:bodyPr>
            <a:normAutofit fontScale="92500" lnSpcReduction="20000"/>
          </a:bodyPr>
          <a:lstStyle/>
          <a:p>
            <a:r>
              <a:rPr lang="en-US" dirty="0" smtClean="0"/>
              <a:t>In subject headings as currently done – either with main subjects or topical or geographic subdivisions</a:t>
            </a:r>
          </a:p>
          <a:p>
            <a:r>
              <a:rPr lang="en-US" dirty="0" smtClean="0">
                <a:solidFill>
                  <a:srgbClr val="FF0000"/>
                </a:solidFill>
              </a:rPr>
              <a:t>In new 386 Creator/Contributor Characteristics field</a:t>
            </a:r>
          </a:p>
          <a:p>
            <a:pPr>
              <a:spcAft>
                <a:spcPts val="1200"/>
              </a:spcAft>
            </a:pPr>
            <a:r>
              <a:rPr lang="en-US" i="1" dirty="0" smtClean="0"/>
              <a:t>Not</a:t>
            </a:r>
            <a:r>
              <a:rPr lang="en-US" dirty="0" smtClean="0"/>
              <a:t> in 655 </a:t>
            </a:r>
          </a:p>
          <a:p>
            <a:pPr marL="0" indent="0">
              <a:lnSpc>
                <a:spcPct val="120000"/>
              </a:lnSpc>
              <a:spcBef>
                <a:spcPts val="0"/>
              </a:spcBef>
              <a:buNone/>
            </a:pPr>
            <a:r>
              <a:rPr lang="en-US" dirty="0"/>
              <a:t>	245 </a:t>
            </a:r>
            <a:r>
              <a:rPr lang="en-US" dirty="0" smtClean="0"/>
              <a:t>00  Chicks </a:t>
            </a:r>
            <a:r>
              <a:rPr lang="en-US" dirty="0"/>
              <a:t>dig comics / </a:t>
            </a:r>
            <a:r>
              <a:rPr lang="en-US" dirty="0" smtClean="0"/>
              <a:t>$c </a:t>
            </a:r>
            <a:r>
              <a:rPr lang="en-US" dirty="0"/>
              <a:t>edited by Lynne M. Thomas, Sigrid </a:t>
            </a:r>
            <a:r>
              <a:rPr lang="en-US" dirty="0" smtClean="0"/>
              <a:t>Ellis.</a:t>
            </a:r>
          </a:p>
          <a:p>
            <a:pPr marL="0" indent="0">
              <a:lnSpc>
                <a:spcPct val="120000"/>
              </a:lnSpc>
              <a:spcBef>
                <a:spcPts val="0"/>
              </a:spcBef>
              <a:buNone/>
            </a:pPr>
            <a:r>
              <a:rPr lang="en-US" dirty="0"/>
              <a:t>	</a:t>
            </a:r>
            <a:r>
              <a:rPr lang="en-US" dirty="0" smtClean="0">
                <a:solidFill>
                  <a:srgbClr val="FF0000"/>
                </a:solidFill>
              </a:rPr>
              <a:t>386 __  $n </a:t>
            </a:r>
            <a:r>
              <a:rPr lang="en-US" dirty="0" err="1" smtClean="0">
                <a:solidFill>
                  <a:srgbClr val="FF0000"/>
                </a:solidFill>
              </a:rPr>
              <a:t>gdr</a:t>
            </a:r>
            <a:r>
              <a:rPr lang="en-US" dirty="0" smtClean="0">
                <a:solidFill>
                  <a:srgbClr val="FF0000"/>
                </a:solidFill>
              </a:rPr>
              <a:t> $a Women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a:solidFill>
                  <a:srgbClr val="FF0000"/>
                </a:solidFill>
              </a:rPr>
              <a:t>	</a:t>
            </a:r>
            <a:r>
              <a:rPr lang="en-US" dirty="0" smtClean="0">
                <a:solidFill>
                  <a:srgbClr val="FF0000"/>
                </a:solidFill>
              </a:rPr>
              <a:t>386 __  $n </a:t>
            </a:r>
            <a:r>
              <a:rPr lang="en-US" dirty="0" err="1" smtClean="0">
                <a:solidFill>
                  <a:srgbClr val="FF0000"/>
                </a:solidFill>
              </a:rPr>
              <a:t>nat</a:t>
            </a:r>
            <a:r>
              <a:rPr lang="en-US" dirty="0" smtClean="0">
                <a:solidFill>
                  <a:srgbClr val="FF0000"/>
                </a:solidFill>
              </a:rPr>
              <a:t> $a Americans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a:t>	</a:t>
            </a:r>
            <a:r>
              <a:rPr lang="en-US" dirty="0" smtClean="0"/>
              <a:t>520 __  </a:t>
            </a:r>
            <a:r>
              <a:rPr lang="en-US" dirty="0"/>
              <a:t>A collection of essays by award-winning women writers and </a:t>
            </a:r>
            <a:r>
              <a:rPr lang="en-US" dirty="0" smtClean="0"/>
              <a:t>artists 			 celebrating the </a:t>
            </a:r>
            <a:r>
              <a:rPr lang="en-US" dirty="0"/>
              <a:t>comics medium and its creators</a:t>
            </a:r>
            <a:r>
              <a:rPr lang="en-US" dirty="0" smtClean="0"/>
              <a:t>.</a:t>
            </a:r>
          </a:p>
          <a:p>
            <a:pPr marL="0" indent="0">
              <a:lnSpc>
                <a:spcPct val="120000"/>
              </a:lnSpc>
              <a:spcBef>
                <a:spcPts val="0"/>
              </a:spcBef>
              <a:buNone/>
            </a:pPr>
            <a:r>
              <a:rPr lang="en-US" dirty="0"/>
              <a:t>	650 _</a:t>
            </a:r>
            <a:r>
              <a:rPr lang="en-US" dirty="0" smtClean="0"/>
              <a:t>0  Comic </a:t>
            </a:r>
            <a:r>
              <a:rPr lang="en-US" dirty="0"/>
              <a:t>books, strips, etc. </a:t>
            </a:r>
            <a:r>
              <a:rPr lang="en-US" dirty="0" smtClean="0"/>
              <a:t>$x </a:t>
            </a:r>
            <a:r>
              <a:rPr lang="en-US" dirty="0"/>
              <a:t>History and criticism.</a:t>
            </a:r>
          </a:p>
          <a:p>
            <a:pPr marL="0" indent="0">
              <a:lnSpc>
                <a:spcPct val="120000"/>
              </a:lnSpc>
              <a:spcBef>
                <a:spcPts val="0"/>
              </a:spcBef>
              <a:buNone/>
            </a:pPr>
            <a:r>
              <a:rPr lang="en-US" dirty="0" smtClean="0"/>
              <a:t>	650 _0  Comic </a:t>
            </a:r>
            <a:r>
              <a:rPr lang="en-US" dirty="0"/>
              <a:t>books, strips, etc. </a:t>
            </a:r>
            <a:r>
              <a:rPr lang="en-US" dirty="0" smtClean="0"/>
              <a:t>$x </a:t>
            </a:r>
            <a:r>
              <a:rPr lang="en-US" dirty="0"/>
              <a:t>Appreciation</a:t>
            </a:r>
            <a:r>
              <a:rPr lang="en-US" dirty="0" smtClean="0"/>
              <a:t>.</a:t>
            </a:r>
          </a:p>
          <a:p>
            <a:pPr marL="0" indent="0">
              <a:lnSpc>
                <a:spcPct val="120000"/>
              </a:lnSpc>
              <a:spcBef>
                <a:spcPts val="0"/>
              </a:spcBef>
              <a:buNone/>
            </a:pPr>
            <a:r>
              <a:rPr lang="en-US" dirty="0"/>
              <a:t>	</a:t>
            </a:r>
            <a:r>
              <a:rPr lang="en-US" dirty="0" smtClean="0"/>
              <a:t>650 _0  American essays $x Women authors.</a:t>
            </a:r>
          </a:p>
          <a:p>
            <a:pPr marL="0" indent="0">
              <a:lnSpc>
                <a:spcPct val="120000"/>
              </a:lnSpc>
              <a:spcBef>
                <a:spcPts val="0"/>
              </a:spcBef>
              <a:buNone/>
            </a:pPr>
            <a:r>
              <a:rPr lang="en-US" dirty="0"/>
              <a:t>	</a:t>
            </a:r>
            <a:r>
              <a:rPr lang="en-US" dirty="0" smtClean="0"/>
              <a:t>655 _7  Essays. $2 </a:t>
            </a:r>
            <a:r>
              <a:rPr lang="en-US" dirty="0" err="1" smtClean="0"/>
              <a:t>lcgft</a:t>
            </a:r>
            <a:endParaRPr lang="en-US" dirty="0" smtClean="0"/>
          </a:p>
        </p:txBody>
      </p:sp>
    </p:spTree>
    <p:extLst>
      <p:ext uri="{BB962C8B-B14F-4D97-AF65-F5344CB8AC3E}">
        <p14:creationId xmlns:p14="http://schemas.microsoft.com/office/powerpoint/2010/main" val="404572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63" y="336550"/>
            <a:ext cx="10931012" cy="854075"/>
          </a:xfrm>
        </p:spPr>
        <p:txBody>
          <a:bodyPr>
            <a:normAutofit/>
          </a:bodyPr>
          <a:lstStyle/>
          <a:p>
            <a:r>
              <a:rPr lang="en-US" dirty="0" smtClean="0"/>
              <a:t>Recording Creator/Contributor Characteristics</a:t>
            </a:r>
            <a:endParaRPr lang="en-US" dirty="0"/>
          </a:p>
        </p:txBody>
      </p:sp>
      <p:sp>
        <p:nvSpPr>
          <p:cNvPr id="3" name="Content Placeholder 2"/>
          <p:cNvSpPr>
            <a:spLocks noGrp="1"/>
          </p:cNvSpPr>
          <p:nvPr>
            <p:ph idx="1"/>
          </p:nvPr>
        </p:nvSpPr>
        <p:spPr>
          <a:xfrm>
            <a:off x="553063" y="1371600"/>
            <a:ext cx="11216149" cy="5391150"/>
          </a:xfrm>
        </p:spPr>
        <p:txBody>
          <a:bodyPr>
            <a:normAutofit lnSpcReduction="10000"/>
          </a:bodyPr>
          <a:lstStyle/>
          <a:p>
            <a:pPr marL="0" indent="0">
              <a:lnSpc>
                <a:spcPct val="120000"/>
              </a:lnSpc>
              <a:spcBef>
                <a:spcPts val="0"/>
              </a:spcBef>
              <a:buNone/>
            </a:pPr>
            <a:r>
              <a:rPr lang="en-US" altLang="ja-JP" dirty="0" smtClean="0"/>
              <a:t>100 1_  Lindgren</a:t>
            </a:r>
            <a:r>
              <a:rPr lang="en-US" altLang="ja-JP" dirty="0"/>
              <a:t>, Astrid, </a:t>
            </a:r>
            <a:r>
              <a:rPr lang="en-US" altLang="ja-JP" dirty="0" smtClean="0"/>
              <a:t>$d 1907-2002, $e author.</a:t>
            </a:r>
            <a:endParaRPr lang="en-US" altLang="ja-JP" dirty="0"/>
          </a:p>
          <a:p>
            <a:pPr marL="0" indent="0">
              <a:lnSpc>
                <a:spcPct val="120000"/>
              </a:lnSpc>
              <a:spcBef>
                <a:spcPts val="0"/>
              </a:spcBef>
              <a:buNone/>
            </a:pPr>
            <a:r>
              <a:rPr lang="en-US" altLang="ja-JP" dirty="0" smtClean="0"/>
              <a:t>240 10  </a:t>
            </a:r>
            <a:r>
              <a:rPr lang="en-US" altLang="ja-JP" dirty="0" err="1" smtClean="0"/>
              <a:t>Pippi</a:t>
            </a:r>
            <a:r>
              <a:rPr lang="en-US" altLang="ja-JP" dirty="0" smtClean="0"/>
              <a:t> </a:t>
            </a:r>
            <a:r>
              <a:rPr lang="en-US" altLang="ja-JP" dirty="0" err="1"/>
              <a:t>Långstrump</a:t>
            </a:r>
            <a:r>
              <a:rPr lang="en-US" altLang="ja-JP" dirty="0"/>
              <a:t>. </a:t>
            </a:r>
            <a:r>
              <a:rPr lang="en-US" altLang="ja-JP" dirty="0" smtClean="0"/>
              <a:t>$l </a:t>
            </a:r>
            <a:r>
              <a:rPr lang="en-US" altLang="ja-JP" dirty="0"/>
              <a:t>English</a:t>
            </a:r>
          </a:p>
          <a:p>
            <a:pPr marL="0" indent="0">
              <a:lnSpc>
                <a:spcPct val="120000"/>
              </a:lnSpc>
              <a:spcBef>
                <a:spcPts val="0"/>
              </a:spcBef>
              <a:buNone/>
            </a:pPr>
            <a:r>
              <a:rPr lang="en-US" altLang="ja-JP" dirty="0" smtClean="0"/>
              <a:t>245 10  </a:t>
            </a:r>
            <a:r>
              <a:rPr lang="en-US" altLang="ja-JP" dirty="0" err="1" smtClean="0"/>
              <a:t>Pippi</a:t>
            </a:r>
            <a:r>
              <a:rPr lang="en-US" altLang="ja-JP" dirty="0" smtClean="0"/>
              <a:t> </a:t>
            </a:r>
            <a:r>
              <a:rPr lang="en-US" altLang="ja-JP" dirty="0" err="1"/>
              <a:t>Longstocking</a:t>
            </a:r>
            <a:r>
              <a:rPr lang="en-US" altLang="ja-JP" dirty="0"/>
              <a:t> / </a:t>
            </a:r>
            <a:r>
              <a:rPr lang="en-US" altLang="ja-JP" dirty="0" smtClean="0"/>
              <a:t>$c </a:t>
            </a:r>
            <a:r>
              <a:rPr lang="en-US" altLang="ja-JP" dirty="0"/>
              <a:t>Astrid Lindgren ; illustrated by Lauren Child ; </a:t>
            </a:r>
            <a:r>
              <a:rPr lang="en-US" altLang="ja-JP" dirty="0" smtClean="0"/>
              <a:t>	 </a:t>
            </a:r>
            <a:r>
              <a:rPr lang="en-US" altLang="ja-JP" dirty="0"/>
              <a:t> </a:t>
            </a:r>
            <a:r>
              <a:rPr lang="en-US" altLang="ja-JP" dirty="0" smtClean="0"/>
              <a:t> translated </a:t>
            </a:r>
            <a:r>
              <a:rPr lang="en-US" altLang="ja-JP" dirty="0"/>
              <a:t>by </a:t>
            </a:r>
            <a:r>
              <a:rPr lang="en-US" altLang="ja-JP" dirty="0" err="1"/>
              <a:t>Tiina</a:t>
            </a:r>
            <a:r>
              <a:rPr lang="en-US" altLang="ja-JP" dirty="0"/>
              <a:t> </a:t>
            </a:r>
            <a:r>
              <a:rPr lang="en-US" altLang="ja-JP" dirty="0" err="1"/>
              <a:t>Nunnally</a:t>
            </a:r>
            <a:r>
              <a:rPr lang="en-US" altLang="ja-JP" dirty="0" smtClean="0"/>
              <a:t>.</a:t>
            </a:r>
          </a:p>
          <a:p>
            <a:pPr marL="0" indent="0">
              <a:lnSpc>
                <a:spcPct val="120000"/>
              </a:lnSpc>
              <a:spcBef>
                <a:spcPts val="0"/>
              </a:spcBef>
              <a:buNone/>
            </a:pPr>
            <a:r>
              <a:rPr lang="en-US" altLang="ja-JP" dirty="0" smtClean="0"/>
              <a:t>385 __  $m Age group $a Children $2 </a:t>
            </a:r>
            <a:r>
              <a:rPr lang="en-US" altLang="ja-JP" dirty="0" err="1" smtClean="0"/>
              <a:t>lcsh</a:t>
            </a:r>
            <a:endParaRPr lang="en-US" altLang="ja-JP" dirty="0" smtClean="0"/>
          </a:p>
          <a:p>
            <a:pPr marL="0" indent="0">
              <a:lnSpc>
                <a:spcPct val="120000"/>
              </a:lnSpc>
              <a:spcBef>
                <a:spcPts val="0"/>
              </a:spcBef>
              <a:buNone/>
            </a:pPr>
            <a:r>
              <a:rPr lang="en-US" altLang="ja-JP" dirty="0" smtClean="0">
                <a:solidFill>
                  <a:srgbClr val="FF0000"/>
                </a:solidFill>
              </a:rPr>
              <a:t>386 __  $m Nationality/regional group $a Swedes $2 </a:t>
            </a:r>
            <a:r>
              <a:rPr lang="en-US" altLang="ja-JP" dirty="0" err="1" smtClean="0">
                <a:solidFill>
                  <a:srgbClr val="FF0000"/>
                </a:solidFill>
              </a:rPr>
              <a:t>lcsh</a:t>
            </a:r>
            <a:endParaRPr lang="en-US" altLang="ja-JP" dirty="0" smtClean="0">
              <a:solidFill>
                <a:srgbClr val="FF0000"/>
              </a:solidFill>
            </a:endParaRPr>
          </a:p>
          <a:p>
            <a:pPr marL="0" indent="0">
              <a:lnSpc>
                <a:spcPct val="120000"/>
              </a:lnSpc>
              <a:spcBef>
                <a:spcPts val="0"/>
              </a:spcBef>
              <a:buNone/>
            </a:pPr>
            <a:r>
              <a:rPr lang="en-US" altLang="ja-JP" dirty="0" smtClean="0">
                <a:solidFill>
                  <a:srgbClr val="FF0000"/>
                </a:solidFill>
              </a:rPr>
              <a:t>386 __  $m Gender group $a Women $2 </a:t>
            </a:r>
            <a:r>
              <a:rPr lang="en-US" altLang="ja-JP" dirty="0" err="1" smtClean="0">
                <a:solidFill>
                  <a:srgbClr val="FF0000"/>
                </a:solidFill>
              </a:rPr>
              <a:t>lcsh</a:t>
            </a:r>
            <a:endParaRPr lang="en-US" altLang="ja-JP" dirty="0">
              <a:solidFill>
                <a:srgbClr val="FF0000"/>
              </a:solidFill>
            </a:endParaRPr>
          </a:p>
          <a:p>
            <a:pPr marL="0" indent="0">
              <a:lnSpc>
                <a:spcPct val="120000"/>
              </a:lnSpc>
              <a:spcBef>
                <a:spcPts val="0"/>
              </a:spcBef>
              <a:buNone/>
            </a:pPr>
            <a:r>
              <a:rPr lang="en-US" altLang="ja-JP" dirty="0"/>
              <a:t>600 10  </a:t>
            </a:r>
            <a:r>
              <a:rPr lang="en-US" altLang="ja-JP" dirty="0" err="1"/>
              <a:t>Longstocking</a:t>
            </a:r>
            <a:r>
              <a:rPr lang="en-US" altLang="ja-JP" dirty="0"/>
              <a:t>, </a:t>
            </a:r>
            <a:r>
              <a:rPr lang="en-US" altLang="ja-JP" dirty="0" err="1" smtClean="0"/>
              <a:t>Pippi</a:t>
            </a:r>
            <a:r>
              <a:rPr lang="en-US" altLang="ja-JP" dirty="0" smtClean="0"/>
              <a:t> $v Juvenile fiction.</a:t>
            </a:r>
          </a:p>
          <a:p>
            <a:pPr marL="0" indent="0">
              <a:lnSpc>
                <a:spcPct val="120000"/>
              </a:lnSpc>
              <a:spcBef>
                <a:spcPts val="0"/>
              </a:spcBef>
              <a:buNone/>
            </a:pPr>
            <a:r>
              <a:rPr lang="en-US" altLang="ja-JP" dirty="0" smtClean="0"/>
              <a:t>650 _0  Girls $z Sweden $v Juvenile fiction.</a:t>
            </a:r>
          </a:p>
          <a:p>
            <a:pPr marL="0" indent="0">
              <a:lnSpc>
                <a:spcPct val="120000"/>
              </a:lnSpc>
              <a:spcBef>
                <a:spcPts val="0"/>
              </a:spcBef>
              <a:buNone/>
            </a:pPr>
            <a:r>
              <a:rPr lang="en-US" altLang="ja-JP" dirty="0" smtClean="0"/>
              <a:t>651 _0  Sweden $v Juvenile fiction.</a:t>
            </a:r>
          </a:p>
          <a:p>
            <a:pPr marL="0" indent="0">
              <a:lnSpc>
                <a:spcPct val="120000"/>
              </a:lnSpc>
              <a:spcBef>
                <a:spcPts val="0"/>
              </a:spcBef>
              <a:buNone/>
            </a:pPr>
            <a:r>
              <a:rPr lang="en-US" altLang="ja-JP" dirty="0" smtClean="0"/>
              <a:t>655 _7  Fiction. $2 </a:t>
            </a:r>
            <a:r>
              <a:rPr lang="en-US" altLang="ja-JP" dirty="0" err="1" smtClean="0"/>
              <a:t>lcgft</a:t>
            </a:r>
            <a:r>
              <a:rPr lang="en-US" altLang="ja-JP" dirty="0" smtClean="0"/>
              <a:t>	</a:t>
            </a:r>
            <a:endParaRPr lang="en-US" dirty="0" smtClean="0"/>
          </a:p>
        </p:txBody>
      </p:sp>
    </p:spTree>
    <p:extLst>
      <p:ext uri="{BB962C8B-B14F-4D97-AF65-F5344CB8AC3E}">
        <p14:creationId xmlns:p14="http://schemas.microsoft.com/office/powerpoint/2010/main" val="1821837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1012" cy="854075"/>
          </a:xfrm>
        </p:spPr>
        <p:txBody>
          <a:bodyPr>
            <a:normAutofit/>
          </a:bodyPr>
          <a:lstStyle/>
          <a:p>
            <a:r>
              <a:rPr lang="en-US" dirty="0" smtClean="0"/>
              <a:t>Recording Creator/Contributor Characteristics</a:t>
            </a:r>
            <a:endParaRPr lang="en-US" dirty="0"/>
          </a:p>
        </p:txBody>
      </p:sp>
      <p:sp>
        <p:nvSpPr>
          <p:cNvPr id="3" name="Content Placeholder 2"/>
          <p:cNvSpPr>
            <a:spLocks noGrp="1"/>
          </p:cNvSpPr>
          <p:nvPr>
            <p:ph idx="1"/>
          </p:nvPr>
        </p:nvSpPr>
        <p:spPr>
          <a:xfrm>
            <a:off x="0" y="1781176"/>
            <a:ext cx="11216149" cy="4171950"/>
          </a:xfrm>
        </p:spPr>
        <p:txBody>
          <a:bodyPr>
            <a:normAutofit/>
          </a:bodyPr>
          <a:lstStyle/>
          <a:p>
            <a:pPr marL="0" indent="0">
              <a:lnSpc>
                <a:spcPct val="120000"/>
              </a:lnSpc>
              <a:spcBef>
                <a:spcPts val="0"/>
              </a:spcBef>
              <a:buNone/>
            </a:pPr>
            <a:r>
              <a:rPr lang="en-US" dirty="0"/>
              <a:t>	</a:t>
            </a:r>
            <a:r>
              <a:rPr lang="en-US" altLang="ja-JP" dirty="0" smtClean="0"/>
              <a:t>245 00  </a:t>
            </a:r>
            <a:r>
              <a:rPr lang="ja-JP" altLang="en-US" dirty="0"/>
              <a:t>散文時代</a:t>
            </a:r>
            <a:r>
              <a:rPr lang="en-US" altLang="ja-JP" dirty="0" smtClean="0"/>
              <a:t>.</a:t>
            </a:r>
            <a:endParaRPr lang="en-US" altLang="ja-JP" dirty="0"/>
          </a:p>
          <a:p>
            <a:pPr marL="0" indent="0">
              <a:lnSpc>
                <a:spcPct val="120000"/>
              </a:lnSpc>
              <a:spcBef>
                <a:spcPts val="0"/>
              </a:spcBef>
              <a:buNone/>
            </a:pPr>
            <a:r>
              <a:rPr lang="en-US" altLang="ja-JP" dirty="0" smtClean="0"/>
              <a:t>	245 00  </a:t>
            </a:r>
            <a:r>
              <a:rPr lang="en-US" dirty="0" err="1"/>
              <a:t>Sanmun</a:t>
            </a:r>
            <a:r>
              <a:rPr lang="en-US" dirty="0"/>
              <a:t> </a:t>
            </a:r>
            <a:r>
              <a:rPr lang="en-US" dirty="0" err="1" smtClean="0"/>
              <a:t>sidae</a:t>
            </a:r>
            <a:r>
              <a:rPr lang="en-US" dirty="0" smtClean="0"/>
              <a:t>.</a:t>
            </a:r>
          </a:p>
          <a:p>
            <a:pPr marL="0" indent="0">
              <a:lnSpc>
                <a:spcPct val="120000"/>
              </a:lnSpc>
              <a:spcBef>
                <a:spcPts val="0"/>
              </a:spcBef>
              <a:buNone/>
            </a:pPr>
            <a:r>
              <a:rPr lang="en-US" dirty="0"/>
              <a:t>	</a:t>
            </a:r>
            <a:r>
              <a:rPr lang="en-US" dirty="0" smtClean="0"/>
              <a:t>310 __  Semiannual</a:t>
            </a:r>
            <a:r>
              <a:rPr lang="en-US" dirty="0"/>
              <a:t>	</a:t>
            </a:r>
            <a:endParaRPr lang="en-US" dirty="0" smtClean="0"/>
          </a:p>
          <a:p>
            <a:pPr marL="0" indent="0">
              <a:lnSpc>
                <a:spcPct val="120000"/>
              </a:lnSpc>
              <a:spcBef>
                <a:spcPts val="0"/>
              </a:spcBef>
              <a:buNone/>
            </a:pPr>
            <a:r>
              <a:rPr lang="en-US" dirty="0"/>
              <a:t>	</a:t>
            </a:r>
            <a:r>
              <a:rPr lang="en-US" dirty="0" smtClean="0">
                <a:solidFill>
                  <a:srgbClr val="FF0000"/>
                </a:solidFill>
              </a:rPr>
              <a:t>386 __  $n </a:t>
            </a:r>
            <a:r>
              <a:rPr lang="en-US" dirty="0" err="1" smtClean="0">
                <a:solidFill>
                  <a:srgbClr val="FF0000"/>
                </a:solidFill>
              </a:rPr>
              <a:t>nat</a:t>
            </a:r>
            <a:r>
              <a:rPr lang="en-US" dirty="0" smtClean="0">
                <a:solidFill>
                  <a:srgbClr val="FF0000"/>
                </a:solidFill>
              </a:rPr>
              <a:t> $a Koreans $2 </a:t>
            </a:r>
            <a:r>
              <a:rPr lang="en-US" dirty="0" err="1" smtClean="0">
                <a:solidFill>
                  <a:srgbClr val="FF0000"/>
                </a:solidFill>
              </a:rPr>
              <a:t>lcsh</a:t>
            </a:r>
            <a:endParaRPr lang="en-US" dirty="0" smtClean="0">
              <a:solidFill>
                <a:srgbClr val="FF0000"/>
              </a:solidFill>
            </a:endParaRPr>
          </a:p>
          <a:p>
            <a:pPr marL="0" indent="0">
              <a:lnSpc>
                <a:spcPct val="120000"/>
              </a:lnSpc>
              <a:spcBef>
                <a:spcPts val="0"/>
              </a:spcBef>
              <a:buNone/>
            </a:pPr>
            <a:r>
              <a:rPr lang="en-US" dirty="0"/>
              <a:t>	650 </a:t>
            </a:r>
            <a:r>
              <a:rPr lang="en-US" dirty="0" smtClean="0"/>
              <a:t>_0  Korean </a:t>
            </a:r>
            <a:r>
              <a:rPr lang="en-US" dirty="0"/>
              <a:t>essays $</a:t>
            </a:r>
            <a:r>
              <a:rPr lang="en-US" dirty="0" smtClean="0"/>
              <a:t>v Periodicals</a:t>
            </a:r>
            <a:r>
              <a:rPr lang="en-US" dirty="0"/>
              <a:t>.	</a:t>
            </a:r>
            <a:endParaRPr lang="en-US" dirty="0" smtClean="0"/>
          </a:p>
          <a:p>
            <a:pPr marL="0" indent="0">
              <a:lnSpc>
                <a:spcPct val="120000"/>
              </a:lnSpc>
              <a:spcBef>
                <a:spcPts val="0"/>
              </a:spcBef>
              <a:buNone/>
            </a:pPr>
            <a:r>
              <a:rPr lang="en-US" dirty="0"/>
              <a:t>	</a:t>
            </a:r>
            <a:r>
              <a:rPr lang="en-US" dirty="0" smtClean="0"/>
              <a:t>655 _7  Essays. $2 </a:t>
            </a:r>
            <a:r>
              <a:rPr lang="en-US" dirty="0" err="1" smtClean="0"/>
              <a:t>lcgft</a:t>
            </a:r>
            <a:endParaRPr lang="en-US" dirty="0" smtClean="0"/>
          </a:p>
          <a:p>
            <a:pPr marL="0" indent="0">
              <a:lnSpc>
                <a:spcPct val="120000"/>
              </a:lnSpc>
              <a:spcBef>
                <a:spcPts val="0"/>
              </a:spcBef>
              <a:buNone/>
            </a:pPr>
            <a:r>
              <a:rPr lang="en-US" dirty="0"/>
              <a:t>	</a:t>
            </a:r>
            <a:r>
              <a:rPr lang="en-US" dirty="0" smtClean="0"/>
              <a:t>655 _7  Periodicals. $2 </a:t>
            </a:r>
            <a:r>
              <a:rPr lang="en-US" dirty="0" err="1" smtClean="0"/>
              <a:t>lcgft</a:t>
            </a:r>
            <a:endParaRPr lang="en-US" dirty="0" smtClean="0"/>
          </a:p>
        </p:txBody>
      </p:sp>
    </p:spTree>
    <p:extLst>
      <p:ext uri="{BB962C8B-B14F-4D97-AF65-F5344CB8AC3E}">
        <p14:creationId xmlns:p14="http://schemas.microsoft.com/office/powerpoint/2010/main" val="3006073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1012" cy="1325563"/>
          </a:xfrm>
        </p:spPr>
        <p:txBody>
          <a:bodyPr/>
          <a:lstStyle/>
          <a:p>
            <a:r>
              <a:rPr lang="en-US" dirty="0"/>
              <a:t>Recording Creator/Contributor Characteristics</a:t>
            </a:r>
          </a:p>
        </p:txBody>
      </p:sp>
      <p:sp>
        <p:nvSpPr>
          <p:cNvPr id="3" name="Content Placeholder 2"/>
          <p:cNvSpPr>
            <a:spLocks noGrp="1"/>
          </p:cNvSpPr>
          <p:nvPr>
            <p:ph idx="1"/>
          </p:nvPr>
        </p:nvSpPr>
        <p:spPr>
          <a:xfrm>
            <a:off x="838200" y="1690688"/>
            <a:ext cx="11550137" cy="4852987"/>
          </a:xfrm>
        </p:spPr>
        <p:txBody>
          <a:bodyPr>
            <a:normAutofit lnSpcReduction="10000"/>
          </a:bodyPr>
          <a:lstStyle/>
          <a:p>
            <a:pPr marL="0" indent="0">
              <a:buNone/>
            </a:pPr>
            <a:r>
              <a:rPr lang="en-US" dirty="0" smtClean="0"/>
              <a:t>245 00  Deaf American prose 1830-1930 / $c Jennifer L. Nelson and Kristen C. 	   Harmon, editors.</a:t>
            </a:r>
          </a:p>
          <a:p>
            <a:pPr marL="0" indent="0">
              <a:buNone/>
            </a:pPr>
            <a:r>
              <a:rPr lang="en-US" dirty="0" smtClean="0">
                <a:solidFill>
                  <a:srgbClr val="FF0000"/>
                </a:solidFill>
              </a:rPr>
              <a:t>386 __  Deaf $a Americans $2 </a:t>
            </a:r>
            <a:r>
              <a:rPr lang="en-US" dirty="0" err="1" smtClean="0">
                <a:solidFill>
                  <a:srgbClr val="FF0000"/>
                </a:solidFill>
              </a:rPr>
              <a:t>lcsh</a:t>
            </a:r>
            <a:endParaRPr lang="en-US" dirty="0" smtClean="0">
              <a:solidFill>
                <a:srgbClr val="FF0000"/>
              </a:solidFill>
            </a:endParaRPr>
          </a:p>
          <a:p>
            <a:pPr marL="0" indent="0">
              <a:buNone/>
            </a:pPr>
            <a:r>
              <a:rPr lang="en-US" dirty="0" smtClean="0">
                <a:solidFill>
                  <a:srgbClr val="FF0000"/>
                </a:solidFill>
              </a:rPr>
              <a:t>386 __  Persons With Hearing Impairments $2 mesh</a:t>
            </a:r>
          </a:p>
          <a:p>
            <a:pPr marL="0" indent="0">
              <a:buNone/>
            </a:pPr>
            <a:r>
              <a:rPr lang="en-US" dirty="0" smtClean="0">
                <a:solidFill>
                  <a:srgbClr val="FF0000"/>
                </a:solidFill>
              </a:rPr>
              <a:t>386 __  Americans $2 </a:t>
            </a:r>
            <a:r>
              <a:rPr lang="en-US" dirty="0" err="1" smtClean="0">
                <a:solidFill>
                  <a:srgbClr val="FF0000"/>
                </a:solidFill>
              </a:rPr>
              <a:t>lcsh</a:t>
            </a:r>
            <a:endParaRPr lang="en-US" dirty="0" smtClean="0">
              <a:solidFill>
                <a:srgbClr val="FF0000"/>
              </a:solidFill>
            </a:endParaRPr>
          </a:p>
          <a:p>
            <a:pPr marL="0" indent="0">
              <a:buNone/>
            </a:pPr>
            <a:r>
              <a:rPr lang="en-US" dirty="0" smtClean="0"/>
              <a:t>650 </a:t>
            </a:r>
            <a:r>
              <a:rPr lang="en-US" dirty="0"/>
              <a:t>_0  </a:t>
            </a:r>
            <a:r>
              <a:rPr lang="en-US" dirty="0" smtClean="0"/>
              <a:t>Deaf, Writings of the, American.</a:t>
            </a:r>
          </a:p>
          <a:p>
            <a:pPr marL="0" indent="0">
              <a:buNone/>
            </a:pPr>
            <a:r>
              <a:rPr lang="en-US" dirty="0" smtClean="0"/>
              <a:t>650 _0  American literature $y 19th century.</a:t>
            </a:r>
          </a:p>
          <a:p>
            <a:pPr marL="0" indent="0">
              <a:buNone/>
            </a:pPr>
            <a:r>
              <a:rPr lang="en-US" dirty="0" smtClean="0"/>
              <a:t>650 _0  American literature $y 20th century.</a:t>
            </a:r>
          </a:p>
          <a:p>
            <a:pPr marL="0" indent="0">
              <a:buNone/>
            </a:pPr>
            <a:r>
              <a:rPr lang="en-US" dirty="0" smtClean="0"/>
              <a:t>655 _7  Literature. $2 </a:t>
            </a:r>
            <a:r>
              <a:rPr lang="en-US" dirty="0" err="1" smtClean="0"/>
              <a:t>lcgft</a:t>
            </a:r>
            <a:endParaRPr lang="en-US" dirty="0" smtClean="0"/>
          </a:p>
          <a:p>
            <a:pPr marL="0" indent="0">
              <a:buNone/>
            </a:pPr>
            <a:r>
              <a:rPr lang="en-US" dirty="0" smtClean="0"/>
              <a:t>655 _7  </a:t>
            </a:r>
            <a:r>
              <a:rPr lang="en-US" dirty="0"/>
              <a:t>Creative </a:t>
            </a:r>
            <a:r>
              <a:rPr lang="en-US" dirty="0" smtClean="0"/>
              <a:t>nonfiction. $2 </a:t>
            </a:r>
            <a:r>
              <a:rPr lang="en-US" dirty="0" err="1" smtClean="0"/>
              <a:t>lcgft</a:t>
            </a:r>
            <a:endParaRPr lang="en-US" dirty="0" smtClean="0"/>
          </a:p>
        </p:txBody>
      </p:sp>
      <p:sp>
        <p:nvSpPr>
          <p:cNvPr id="4" name="TextBox 3"/>
          <p:cNvSpPr txBox="1"/>
          <p:nvPr/>
        </p:nvSpPr>
        <p:spPr>
          <a:xfrm>
            <a:off x="103632" y="2733675"/>
            <a:ext cx="923925" cy="430887"/>
          </a:xfrm>
          <a:prstGeom prst="rect">
            <a:avLst/>
          </a:prstGeom>
          <a:noFill/>
        </p:spPr>
        <p:txBody>
          <a:bodyPr wrap="square" rtlCol="0">
            <a:spAutoFit/>
          </a:bodyPr>
          <a:lstStyle/>
          <a:p>
            <a:r>
              <a:rPr lang="en-US" b="1" i="1" dirty="0">
                <a:solidFill>
                  <a:schemeClr val="accent6">
                    <a:lumMod val="75000"/>
                  </a:schemeClr>
                </a:solidFill>
              </a:rPr>
              <a:t> </a:t>
            </a:r>
            <a:r>
              <a:rPr lang="en-US" b="1" i="1" dirty="0" smtClean="0">
                <a:solidFill>
                  <a:schemeClr val="accent6">
                    <a:lumMod val="75000"/>
                  </a:schemeClr>
                </a:solidFill>
              </a:rPr>
              <a:t>     </a:t>
            </a:r>
            <a:r>
              <a:rPr lang="en-US" sz="2200" b="1" i="1" dirty="0" smtClean="0">
                <a:solidFill>
                  <a:schemeClr val="accent6">
                    <a:lumMod val="75000"/>
                  </a:schemeClr>
                </a:solidFill>
              </a:rPr>
              <a:t>or</a:t>
            </a:r>
            <a:endParaRPr lang="en-US" sz="2200" b="1" i="1" dirty="0">
              <a:solidFill>
                <a:schemeClr val="accent6">
                  <a:lumMod val="75000"/>
                </a:schemeClr>
              </a:solidFill>
            </a:endParaRPr>
          </a:p>
        </p:txBody>
      </p:sp>
    </p:spTree>
    <p:extLst>
      <p:ext uri="{BB962C8B-B14F-4D97-AF65-F5344CB8AC3E}">
        <p14:creationId xmlns:p14="http://schemas.microsoft.com/office/powerpoint/2010/main" val="164231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127000"/>
            <a:ext cx="10931012" cy="930275"/>
          </a:xfrm>
        </p:spPr>
        <p:txBody>
          <a:bodyPr/>
          <a:lstStyle/>
          <a:p>
            <a:r>
              <a:rPr lang="en-US" dirty="0"/>
              <a:t>Recording Creator/Contributor Characteristics</a:t>
            </a:r>
          </a:p>
        </p:txBody>
      </p:sp>
      <p:sp>
        <p:nvSpPr>
          <p:cNvPr id="3" name="Content Placeholder 2"/>
          <p:cNvSpPr>
            <a:spLocks noGrp="1"/>
          </p:cNvSpPr>
          <p:nvPr>
            <p:ph idx="1"/>
          </p:nvPr>
        </p:nvSpPr>
        <p:spPr>
          <a:xfrm>
            <a:off x="247650" y="1057275"/>
            <a:ext cx="11944350" cy="4852987"/>
          </a:xfrm>
        </p:spPr>
        <p:txBody>
          <a:bodyPr>
            <a:noAutofit/>
          </a:bodyPr>
          <a:lstStyle/>
          <a:p>
            <a:pPr marL="0" indent="0">
              <a:buNone/>
            </a:pPr>
            <a:r>
              <a:rPr lang="en-US" sz="2500" dirty="0" smtClean="0"/>
              <a:t>245 00  Night is gone, day is still coming : $b stories and poems by American Indian 	  	  teens and </a:t>
            </a:r>
            <a:r>
              <a:rPr lang="en-US" sz="2500" dirty="0"/>
              <a:t>young adults / $c edited by Annette </a:t>
            </a:r>
            <a:r>
              <a:rPr lang="en-US" sz="2500" dirty="0" err="1"/>
              <a:t>Piña</a:t>
            </a:r>
            <a:r>
              <a:rPr lang="en-US" sz="2500" dirty="0"/>
              <a:t> Ochoa, Betsy Franco, and </a:t>
            </a:r>
            <a:r>
              <a:rPr lang="en-US" sz="2500" dirty="0" smtClean="0"/>
              <a:t>Traci 	  L</a:t>
            </a:r>
            <a:r>
              <a:rPr lang="en-US" sz="2500" dirty="0"/>
              <a:t>. </a:t>
            </a:r>
            <a:r>
              <a:rPr lang="en-US" sz="2500" dirty="0" err="1"/>
              <a:t>Gourdine</a:t>
            </a:r>
            <a:r>
              <a:rPr lang="en-US" sz="2500" dirty="0"/>
              <a:t> ; introduction by Simon J. Ortiz</a:t>
            </a:r>
            <a:r>
              <a:rPr lang="en-US" sz="2500" dirty="0" smtClean="0"/>
              <a:t>.</a:t>
            </a:r>
          </a:p>
          <a:p>
            <a:pPr marL="0" indent="0">
              <a:buNone/>
            </a:pPr>
            <a:r>
              <a:rPr lang="en-US" sz="2500" dirty="0" smtClean="0">
                <a:solidFill>
                  <a:srgbClr val="FF0000"/>
                </a:solidFill>
              </a:rPr>
              <a:t>386 __  $n eth $a American Indians $2 </a:t>
            </a:r>
            <a:r>
              <a:rPr lang="en-US" sz="2500" dirty="0" err="1" smtClean="0">
                <a:solidFill>
                  <a:srgbClr val="FF0000"/>
                </a:solidFill>
              </a:rPr>
              <a:t>ericd</a:t>
            </a:r>
            <a:r>
              <a:rPr lang="en-US" sz="2500" dirty="0" smtClean="0">
                <a:solidFill>
                  <a:srgbClr val="FF0000"/>
                </a:solidFill>
              </a:rPr>
              <a:t>    </a:t>
            </a:r>
            <a:r>
              <a:rPr lang="en-US" sz="2500" i="1" dirty="0" smtClean="0">
                <a:solidFill>
                  <a:schemeClr val="accent6">
                    <a:lumMod val="75000"/>
                  </a:schemeClr>
                </a:solidFill>
              </a:rPr>
              <a:t>or</a:t>
            </a:r>
            <a:r>
              <a:rPr lang="en-US" sz="2500" dirty="0" smtClean="0">
                <a:solidFill>
                  <a:schemeClr val="accent6">
                    <a:lumMod val="75000"/>
                  </a:schemeClr>
                </a:solidFill>
              </a:rPr>
              <a:t>  Indians of North America $2 </a:t>
            </a:r>
            <a:r>
              <a:rPr lang="en-US" sz="2500" dirty="0" err="1" smtClean="0">
                <a:solidFill>
                  <a:schemeClr val="accent6">
                    <a:lumMod val="75000"/>
                  </a:schemeClr>
                </a:solidFill>
              </a:rPr>
              <a:t>lcsh</a:t>
            </a:r>
            <a:endParaRPr lang="en-US" sz="2500" dirty="0" smtClean="0">
              <a:solidFill>
                <a:schemeClr val="accent6">
                  <a:lumMod val="75000"/>
                </a:schemeClr>
              </a:solidFill>
            </a:endParaRPr>
          </a:p>
          <a:p>
            <a:pPr marL="0" indent="0">
              <a:buNone/>
            </a:pPr>
            <a:r>
              <a:rPr lang="en-US" sz="2500" dirty="0" smtClean="0">
                <a:solidFill>
                  <a:srgbClr val="FF0000"/>
                </a:solidFill>
              </a:rPr>
              <a:t>386 __  $n </a:t>
            </a:r>
            <a:r>
              <a:rPr lang="en-US" sz="2500" dirty="0" err="1" smtClean="0">
                <a:solidFill>
                  <a:srgbClr val="FF0000"/>
                </a:solidFill>
              </a:rPr>
              <a:t>nat</a:t>
            </a:r>
            <a:r>
              <a:rPr lang="en-US" sz="2500" dirty="0" smtClean="0">
                <a:solidFill>
                  <a:srgbClr val="FF0000"/>
                </a:solidFill>
              </a:rPr>
              <a:t> $a Americans $2 </a:t>
            </a:r>
            <a:r>
              <a:rPr lang="en-US" sz="2500" dirty="0" err="1" smtClean="0">
                <a:solidFill>
                  <a:srgbClr val="FF0000"/>
                </a:solidFill>
              </a:rPr>
              <a:t>lcsh</a:t>
            </a:r>
            <a:endParaRPr lang="en-US" sz="2500" dirty="0" smtClean="0">
              <a:solidFill>
                <a:srgbClr val="FF0000"/>
              </a:solidFill>
            </a:endParaRPr>
          </a:p>
          <a:p>
            <a:pPr marL="0" indent="0">
              <a:buNone/>
            </a:pPr>
            <a:r>
              <a:rPr lang="en-US" sz="2500" dirty="0" smtClean="0">
                <a:solidFill>
                  <a:srgbClr val="FF0000"/>
                </a:solidFill>
              </a:rPr>
              <a:t>386 __  $n age $a Teenagers $a Young adults $2 </a:t>
            </a:r>
            <a:r>
              <a:rPr lang="en-US" sz="2500" dirty="0" err="1" smtClean="0">
                <a:solidFill>
                  <a:srgbClr val="FF0000"/>
                </a:solidFill>
              </a:rPr>
              <a:t>lcsh</a:t>
            </a:r>
            <a:r>
              <a:rPr lang="en-US" sz="2500" dirty="0" smtClean="0">
                <a:solidFill>
                  <a:srgbClr val="FF0000"/>
                </a:solidFill>
              </a:rPr>
              <a:t>   </a:t>
            </a:r>
            <a:r>
              <a:rPr lang="en-US" sz="2500" i="1" dirty="0">
                <a:solidFill>
                  <a:schemeClr val="accent6">
                    <a:lumMod val="75000"/>
                  </a:schemeClr>
                </a:solidFill>
              </a:rPr>
              <a:t>or</a:t>
            </a:r>
            <a:r>
              <a:rPr lang="en-US" sz="2500" dirty="0">
                <a:solidFill>
                  <a:schemeClr val="accent6">
                    <a:lumMod val="75000"/>
                  </a:schemeClr>
                </a:solidFill>
              </a:rPr>
              <a:t>  </a:t>
            </a:r>
            <a:r>
              <a:rPr lang="en-US" sz="2500" dirty="0" smtClean="0">
                <a:solidFill>
                  <a:schemeClr val="accent6">
                    <a:lumMod val="75000"/>
                  </a:schemeClr>
                </a:solidFill>
              </a:rPr>
              <a:t>Adolescents </a:t>
            </a:r>
            <a:r>
              <a:rPr lang="en-US" sz="2500" dirty="0">
                <a:solidFill>
                  <a:schemeClr val="accent6">
                    <a:lumMod val="75000"/>
                  </a:schemeClr>
                </a:solidFill>
              </a:rPr>
              <a:t>$a Young Adults $2 </a:t>
            </a:r>
            <a:r>
              <a:rPr lang="en-US" sz="2500" dirty="0" smtClean="0">
                <a:solidFill>
                  <a:schemeClr val="accent6">
                    <a:lumMod val="75000"/>
                  </a:schemeClr>
                </a:solidFill>
              </a:rPr>
              <a:t>	  </a:t>
            </a:r>
            <a:r>
              <a:rPr lang="en-US" sz="2500" dirty="0" err="1" smtClean="0">
                <a:solidFill>
                  <a:schemeClr val="accent6">
                    <a:lumMod val="75000"/>
                  </a:schemeClr>
                </a:solidFill>
              </a:rPr>
              <a:t>ericd</a:t>
            </a:r>
            <a:endParaRPr lang="en-US" sz="2500" dirty="0">
              <a:solidFill>
                <a:schemeClr val="accent6">
                  <a:lumMod val="75000"/>
                </a:schemeClr>
              </a:solidFill>
            </a:endParaRPr>
          </a:p>
          <a:p>
            <a:pPr marL="0" indent="0">
              <a:buNone/>
            </a:pPr>
            <a:r>
              <a:rPr lang="en-US" sz="2500" dirty="0" smtClean="0"/>
              <a:t>650 _0  American literature $x Indian authors.</a:t>
            </a:r>
          </a:p>
          <a:p>
            <a:pPr marL="0" indent="0">
              <a:buNone/>
            </a:pPr>
            <a:r>
              <a:rPr lang="en-US" sz="2500" dirty="0"/>
              <a:t>650 </a:t>
            </a:r>
            <a:r>
              <a:rPr lang="en-US" sz="2500" dirty="0" smtClean="0"/>
              <a:t>_0  American </a:t>
            </a:r>
            <a:r>
              <a:rPr lang="en-US" sz="2500" dirty="0"/>
              <a:t>literature </a:t>
            </a:r>
            <a:r>
              <a:rPr lang="en-US" sz="2500" dirty="0" smtClean="0"/>
              <a:t>$y </a:t>
            </a:r>
            <a:r>
              <a:rPr lang="en-US" sz="2500" dirty="0"/>
              <a:t>21st century.</a:t>
            </a:r>
          </a:p>
          <a:p>
            <a:pPr marL="0" indent="0">
              <a:buNone/>
            </a:pPr>
            <a:r>
              <a:rPr lang="en-US" sz="2500" dirty="0"/>
              <a:t>650 </a:t>
            </a:r>
            <a:r>
              <a:rPr lang="en-US" sz="2500" dirty="0" smtClean="0"/>
              <a:t>_0  Teenagers</a:t>
            </a:r>
            <a:r>
              <a:rPr lang="en-US" sz="2500" dirty="0"/>
              <a:t>' writings, American.</a:t>
            </a:r>
          </a:p>
          <a:p>
            <a:pPr marL="0" indent="0">
              <a:buNone/>
            </a:pPr>
            <a:r>
              <a:rPr lang="en-US" sz="2500" dirty="0"/>
              <a:t>650 </a:t>
            </a:r>
            <a:r>
              <a:rPr lang="en-US" sz="2500" dirty="0" smtClean="0"/>
              <a:t>_0  Youths</a:t>
            </a:r>
            <a:r>
              <a:rPr lang="en-US" sz="2500" dirty="0"/>
              <a:t>' writings, American.</a:t>
            </a:r>
            <a:endParaRPr lang="en-US" sz="2500" dirty="0" smtClean="0"/>
          </a:p>
          <a:p>
            <a:pPr marL="0" indent="0">
              <a:buNone/>
            </a:pPr>
            <a:r>
              <a:rPr lang="en-US" sz="2500" dirty="0" smtClean="0"/>
              <a:t>655 _7  Short stories. $2 </a:t>
            </a:r>
            <a:r>
              <a:rPr lang="en-US" sz="2500" dirty="0" err="1" smtClean="0"/>
              <a:t>lcgft</a:t>
            </a:r>
            <a:endParaRPr lang="en-US" sz="2500" dirty="0" smtClean="0"/>
          </a:p>
          <a:p>
            <a:pPr marL="0" indent="0">
              <a:buNone/>
            </a:pPr>
            <a:r>
              <a:rPr lang="en-US" sz="2500" dirty="0" smtClean="0"/>
              <a:t>655 _7  Poetry. $2 </a:t>
            </a:r>
            <a:r>
              <a:rPr lang="en-US" sz="2500" dirty="0" err="1" smtClean="0"/>
              <a:t>lcgft</a:t>
            </a:r>
            <a:endParaRPr lang="en-US" sz="2500" dirty="0" smtClean="0"/>
          </a:p>
        </p:txBody>
      </p:sp>
    </p:spTree>
    <p:extLst>
      <p:ext uri="{BB962C8B-B14F-4D97-AF65-F5344CB8AC3E}">
        <p14:creationId xmlns:p14="http://schemas.microsoft.com/office/powerpoint/2010/main" val="335528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1012" cy="1325563"/>
          </a:xfrm>
        </p:spPr>
        <p:txBody>
          <a:bodyPr/>
          <a:lstStyle/>
          <a:p>
            <a:r>
              <a:rPr lang="en-US" dirty="0"/>
              <a:t>Recording Creator/Contributor Characteristics</a:t>
            </a:r>
          </a:p>
        </p:txBody>
      </p:sp>
      <p:sp>
        <p:nvSpPr>
          <p:cNvPr id="3" name="Content Placeholder 2"/>
          <p:cNvSpPr>
            <a:spLocks noGrp="1"/>
          </p:cNvSpPr>
          <p:nvPr>
            <p:ph idx="1"/>
          </p:nvPr>
        </p:nvSpPr>
        <p:spPr>
          <a:xfrm>
            <a:off x="838199" y="1690688"/>
            <a:ext cx="11216149" cy="5083737"/>
          </a:xfrm>
        </p:spPr>
        <p:txBody>
          <a:bodyPr>
            <a:normAutofit fontScale="92500" lnSpcReduction="10000"/>
          </a:bodyPr>
          <a:lstStyle/>
          <a:p>
            <a:pPr marL="0" indent="0">
              <a:buNone/>
            </a:pPr>
            <a:r>
              <a:rPr lang="en-US" dirty="0" smtClean="0"/>
              <a:t>245 </a:t>
            </a:r>
            <a:r>
              <a:rPr lang="en-US" dirty="0"/>
              <a:t>00 </a:t>
            </a:r>
            <a:r>
              <a:rPr lang="en-US" dirty="0" smtClean="0"/>
              <a:t> Love </a:t>
            </a:r>
            <a:r>
              <a:rPr lang="en-US" dirty="0"/>
              <a:t>+ </a:t>
            </a:r>
            <a:r>
              <a:rPr lang="en-US" dirty="0" err="1"/>
              <a:t>relAsianships</a:t>
            </a:r>
            <a:r>
              <a:rPr lang="en-US" dirty="0"/>
              <a:t> : </a:t>
            </a:r>
            <a:r>
              <a:rPr lang="en-US" dirty="0" smtClean="0"/>
              <a:t>$b </a:t>
            </a:r>
            <a:r>
              <a:rPr lang="en-US" dirty="0"/>
              <a:t>a collection of contemporary </a:t>
            </a:r>
            <a:r>
              <a:rPr lang="en-US" dirty="0" smtClean="0"/>
              <a:t>Asian-Canadian</a:t>
            </a:r>
          </a:p>
          <a:p>
            <a:pPr marL="0" indent="0">
              <a:buNone/>
            </a:pPr>
            <a:r>
              <a:rPr lang="en-US" dirty="0"/>
              <a:t>	</a:t>
            </a:r>
            <a:r>
              <a:rPr lang="en-US" dirty="0" smtClean="0"/>
              <a:t>  </a:t>
            </a:r>
            <a:r>
              <a:rPr lang="en-US" dirty="0"/>
              <a:t>drama / </a:t>
            </a:r>
            <a:r>
              <a:rPr lang="en-US" dirty="0" smtClean="0"/>
              <a:t>$c edited by </a:t>
            </a:r>
            <a:r>
              <a:rPr lang="en-US" dirty="0"/>
              <a:t>Nina Lee </a:t>
            </a:r>
            <a:r>
              <a:rPr lang="en-US" dirty="0" smtClean="0"/>
              <a:t>Aquino.</a:t>
            </a:r>
          </a:p>
          <a:p>
            <a:pPr marL="0" indent="0">
              <a:buNone/>
            </a:pPr>
            <a:r>
              <a:rPr lang="en-US" dirty="0" smtClean="0">
                <a:solidFill>
                  <a:srgbClr val="FF0000"/>
                </a:solidFill>
              </a:rPr>
              <a:t>386 __  $n </a:t>
            </a:r>
            <a:r>
              <a:rPr lang="en-US" dirty="0">
                <a:solidFill>
                  <a:srgbClr val="FF0000"/>
                </a:solidFill>
              </a:rPr>
              <a:t>eth </a:t>
            </a:r>
            <a:r>
              <a:rPr lang="en-US" dirty="0" smtClean="0">
                <a:solidFill>
                  <a:srgbClr val="FF0000"/>
                </a:solidFill>
              </a:rPr>
              <a:t>$a </a:t>
            </a:r>
            <a:r>
              <a:rPr lang="en-US" dirty="0">
                <a:solidFill>
                  <a:srgbClr val="FF0000"/>
                </a:solidFill>
              </a:rPr>
              <a:t>Asian Canadians </a:t>
            </a:r>
            <a:r>
              <a:rPr lang="en-US" dirty="0" smtClean="0">
                <a:solidFill>
                  <a:srgbClr val="FF0000"/>
                </a:solidFill>
              </a:rPr>
              <a:t>$2 </a:t>
            </a:r>
            <a:r>
              <a:rPr lang="en-US" dirty="0">
                <a:solidFill>
                  <a:srgbClr val="FF0000"/>
                </a:solidFill>
              </a:rPr>
              <a:t>cash</a:t>
            </a:r>
          </a:p>
          <a:p>
            <a:pPr marL="0" indent="0">
              <a:buNone/>
            </a:pPr>
            <a:r>
              <a:rPr lang="en-US" dirty="0" smtClean="0">
                <a:solidFill>
                  <a:srgbClr val="FF0000"/>
                </a:solidFill>
              </a:rPr>
              <a:t>386 __  $n </a:t>
            </a:r>
            <a:r>
              <a:rPr lang="en-US" dirty="0" err="1">
                <a:solidFill>
                  <a:srgbClr val="FF0000"/>
                </a:solidFill>
              </a:rPr>
              <a:t>nat</a:t>
            </a:r>
            <a:r>
              <a:rPr lang="en-US" dirty="0">
                <a:solidFill>
                  <a:srgbClr val="FF0000"/>
                </a:solidFill>
              </a:rPr>
              <a:t> </a:t>
            </a:r>
            <a:r>
              <a:rPr lang="en-US" dirty="0" smtClean="0">
                <a:solidFill>
                  <a:srgbClr val="FF0000"/>
                </a:solidFill>
              </a:rPr>
              <a:t>$a </a:t>
            </a:r>
            <a:r>
              <a:rPr lang="en-US" dirty="0">
                <a:solidFill>
                  <a:srgbClr val="FF0000"/>
                </a:solidFill>
              </a:rPr>
              <a:t>Canadians </a:t>
            </a:r>
            <a:r>
              <a:rPr lang="en-US" dirty="0" smtClean="0">
                <a:solidFill>
                  <a:srgbClr val="FF0000"/>
                </a:solidFill>
              </a:rPr>
              <a:t>$2 </a:t>
            </a:r>
            <a:r>
              <a:rPr lang="en-US" dirty="0" err="1" smtClean="0">
                <a:solidFill>
                  <a:srgbClr val="FF0000"/>
                </a:solidFill>
              </a:rPr>
              <a:t>lcsh</a:t>
            </a:r>
            <a:endParaRPr lang="en-US" dirty="0" smtClean="0">
              <a:solidFill>
                <a:srgbClr val="FF0000"/>
              </a:solidFill>
            </a:endParaRPr>
          </a:p>
          <a:p>
            <a:pPr marL="0" indent="0">
              <a:buNone/>
            </a:pPr>
            <a:r>
              <a:rPr lang="en-US" dirty="0" smtClean="0"/>
              <a:t>650 _0  Canadian </a:t>
            </a:r>
            <a:r>
              <a:rPr lang="en-US" dirty="0"/>
              <a:t>drama </a:t>
            </a:r>
            <a:r>
              <a:rPr lang="en-US" dirty="0" smtClean="0"/>
              <a:t>$x </a:t>
            </a:r>
            <a:r>
              <a:rPr lang="en-US" dirty="0"/>
              <a:t>Asian authors.</a:t>
            </a:r>
          </a:p>
          <a:p>
            <a:pPr marL="0" indent="0">
              <a:buNone/>
            </a:pPr>
            <a:r>
              <a:rPr lang="en-US" dirty="0" smtClean="0"/>
              <a:t>650 _0  Canadian </a:t>
            </a:r>
            <a:r>
              <a:rPr lang="en-US" dirty="0"/>
              <a:t>drama </a:t>
            </a:r>
            <a:r>
              <a:rPr lang="en-US" dirty="0" smtClean="0"/>
              <a:t>$y </a:t>
            </a:r>
            <a:r>
              <a:rPr lang="en-US" dirty="0"/>
              <a:t>20th century.</a:t>
            </a:r>
          </a:p>
          <a:p>
            <a:pPr marL="0" indent="0">
              <a:buNone/>
            </a:pPr>
            <a:r>
              <a:rPr lang="en-US" dirty="0" smtClean="0"/>
              <a:t>650 _0  Canadian </a:t>
            </a:r>
            <a:r>
              <a:rPr lang="en-US" dirty="0"/>
              <a:t>drama </a:t>
            </a:r>
            <a:r>
              <a:rPr lang="en-US" dirty="0" smtClean="0"/>
              <a:t>$y </a:t>
            </a:r>
            <a:r>
              <a:rPr lang="en-US" dirty="0"/>
              <a:t>21st century.</a:t>
            </a:r>
          </a:p>
          <a:p>
            <a:pPr marL="0" indent="0">
              <a:buNone/>
            </a:pPr>
            <a:r>
              <a:rPr lang="en-US" dirty="0" smtClean="0"/>
              <a:t>650 _5  Canadian </a:t>
            </a:r>
            <a:r>
              <a:rPr lang="en-US" dirty="0"/>
              <a:t>drama (English) </a:t>
            </a:r>
            <a:r>
              <a:rPr lang="en-US" dirty="0" smtClean="0"/>
              <a:t>$x </a:t>
            </a:r>
            <a:r>
              <a:rPr lang="en-US" dirty="0"/>
              <a:t>Asian Canadian authors.</a:t>
            </a:r>
          </a:p>
          <a:p>
            <a:pPr marL="0" indent="0">
              <a:buNone/>
            </a:pPr>
            <a:r>
              <a:rPr lang="en-US" dirty="0" smtClean="0"/>
              <a:t>650 _5  Canadian </a:t>
            </a:r>
            <a:r>
              <a:rPr lang="en-US" dirty="0"/>
              <a:t>drama (English) </a:t>
            </a:r>
            <a:r>
              <a:rPr lang="en-US" dirty="0" smtClean="0"/>
              <a:t>$y </a:t>
            </a:r>
            <a:r>
              <a:rPr lang="en-US" dirty="0"/>
              <a:t>20th century.</a:t>
            </a:r>
          </a:p>
          <a:p>
            <a:pPr marL="0" indent="0">
              <a:buNone/>
            </a:pPr>
            <a:r>
              <a:rPr lang="en-US" dirty="0" smtClean="0"/>
              <a:t>650 _5  Canadian </a:t>
            </a:r>
            <a:r>
              <a:rPr lang="en-US" dirty="0"/>
              <a:t>drama (English) </a:t>
            </a:r>
            <a:r>
              <a:rPr lang="en-US" dirty="0" smtClean="0"/>
              <a:t>$y </a:t>
            </a:r>
            <a:r>
              <a:rPr lang="en-US" dirty="0"/>
              <a:t>21st century.</a:t>
            </a:r>
          </a:p>
          <a:p>
            <a:pPr marL="0" indent="0">
              <a:buNone/>
            </a:pPr>
            <a:r>
              <a:rPr lang="en-US" dirty="0" smtClean="0"/>
              <a:t>655 _7  Drama. $2 </a:t>
            </a:r>
            <a:r>
              <a:rPr lang="en-US" dirty="0" err="1" smtClean="0"/>
              <a:t>lcgft</a:t>
            </a:r>
            <a:endParaRPr lang="en-US" dirty="0" smtClean="0"/>
          </a:p>
        </p:txBody>
      </p:sp>
    </p:spTree>
    <p:extLst>
      <p:ext uri="{BB962C8B-B14F-4D97-AF65-F5344CB8AC3E}">
        <p14:creationId xmlns:p14="http://schemas.microsoft.com/office/powerpoint/2010/main" val="99443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 y="0"/>
            <a:ext cx="11792331" cy="6884289"/>
          </a:xfrm>
          <a:prstGeom prst="rect">
            <a:avLst/>
          </a:prstGeom>
        </p:spPr>
      </p:pic>
    </p:spTree>
    <p:extLst>
      <p:ext uri="{BB962C8B-B14F-4D97-AF65-F5344CB8AC3E}">
        <p14:creationId xmlns:p14="http://schemas.microsoft.com/office/powerpoint/2010/main" val="1243027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1012" cy="922901"/>
          </a:xfrm>
        </p:spPr>
        <p:txBody>
          <a:bodyPr>
            <a:normAutofit/>
          </a:bodyPr>
          <a:lstStyle/>
          <a:p>
            <a:r>
              <a:rPr lang="en-US" dirty="0" smtClean="0"/>
              <a:t>Recording Creator/Contributor Characteristics</a:t>
            </a:r>
            <a:endParaRPr lang="en-US" dirty="0"/>
          </a:p>
        </p:txBody>
      </p:sp>
      <p:sp>
        <p:nvSpPr>
          <p:cNvPr id="3" name="Content Placeholder 2"/>
          <p:cNvSpPr>
            <a:spLocks noGrp="1"/>
          </p:cNvSpPr>
          <p:nvPr>
            <p:ph idx="1"/>
          </p:nvPr>
        </p:nvSpPr>
        <p:spPr>
          <a:xfrm>
            <a:off x="838200" y="1621401"/>
            <a:ext cx="11058525" cy="5236599"/>
          </a:xfrm>
        </p:spPr>
        <p:txBody>
          <a:bodyPr>
            <a:normAutofit/>
          </a:bodyPr>
          <a:lstStyle/>
          <a:p>
            <a:pPr marL="0" indent="0">
              <a:buNone/>
            </a:pPr>
            <a:r>
              <a:rPr lang="en-US" dirty="0" smtClean="0"/>
              <a:t>245 00  </a:t>
            </a:r>
            <a:r>
              <a:rPr lang="en-US" dirty="0"/>
              <a:t>Blooming in the shade : </a:t>
            </a:r>
            <a:r>
              <a:rPr lang="en-US" dirty="0" smtClean="0"/>
              <a:t>$b </a:t>
            </a:r>
            <a:r>
              <a:rPr lang="en-US" dirty="0"/>
              <a:t>five Oregon poets / </a:t>
            </a:r>
            <a:r>
              <a:rPr lang="en-US" dirty="0" smtClean="0"/>
              <a:t>$c </a:t>
            </a:r>
            <a:r>
              <a:rPr lang="en-US" dirty="0" err="1"/>
              <a:t>Ashira</a:t>
            </a:r>
            <a:r>
              <a:rPr lang="en-US" dirty="0"/>
              <a:t> </a:t>
            </a:r>
            <a:r>
              <a:rPr lang="en-US" dirty="0" err="1"/>
              <a:t>Belsey</a:t>
            </a:r>
            <a:r>
              <a:rPr lang="en-US" dirty="0" smtClean="0"/>
              <a:t>,</a:t>
            </a:r>
          </a:p>
          <a:p>
            <a:pPr marL="0" indent="0">
              <a:buNone/>
            </a:pPr>
            <a:r>
              <a:rPr lang="en-US" dirty="0"/>
              <a:t>	</a:t>
            </a:r>
            <a:r>
              <a:rPr lang="en-US" dirty="0" smtClean="0"/>
              <a:t>   </a:t>
            </a:r>
            <a:r>
              <a:rPr lang="en-US" dirty="0"/>
              <a:t>Maxine </a:t>
            </a:r>
            <a:r>
              <a:rPr lang="en-US" dirty="0" err="1"/>
              <a:t>Borcherding</a:t>
            </a:r>
            <a:r>
              <a:rPr lang="en-US" dirty="0"/>
              <a:t>, Joan </a:t>
            </a:r>
            <a:r>
              <a:rPr lang="en-US" dirty="0" err="1"/>
              <a:t>Maiers</a:t>
            </a:r>
            <a:r>
              <a:rPr lang="en-US" dirty="0"/>
              <a:t>, Judith </a:t>
            </a:r>
            <a:r>
              <a:rPr lang="en-US" dirty="0" err="1"/>
              <a:t>Massee</a:t>
            </a:r>
            <a:r>
              <a:rPr lang="en-US" dirty="0"/>
              <a:t>, Sharon </a:t>
            </a:r>
            <a:r>
              <a:rPr lang="en-US" dirty="0" err="1"/>
              <a:t>Roso</a:t>
            </a:r>
            <a:r>
              <a:rPr lang="en-US" dirty="0" smtClean="0"/>
              <a:t>.</a:t>
            </a:r>
          </a:p>
          <a:p>
            <a:pPr marL="0" indent="0">
              <a:buNone/>
            </a:pPr>
            <a:r>
              <a:rPr lang="en-US" dirty="0" smtClean="0">
                <a:solidFill>
                  <a:srgbClr val="FF0000"/>
                </a:solidFill>
              </a:rPr>
              <a:t>386 __  $n </a:t>
            </a:r>
            <a:r>
              <a:rPr lang="en-US" dirty="0" err="1" smtClean="0">
                <a:solidFill>
                  <a:srgbClr val="FF0000"/>
                </a:solidFill>
              </a:rPr>
              <a:t>gdr</a:t>
            </a:r>
            <a:r>
              <a:rPr lang="en-US" dirty="0" smtClean="0">
                <a:solidFill>
                  <a:srgbClr val="FF0000"/>
                </a:solidFill>
              </a:rPr>
              <a:t> $a Women $2 </a:t>
            </a:r>
            <a:r>
              <a:rPr lang="en-US" dirty="0" err="1" smtClean="0">
                <a:solidFill>
                  <a:srgbClr val="FF0000"/>
                </a:solidFill>
              </a:rPr>
              <a:t>lcsh</a:t>
            </a:r>
            <a:endParaRPr lang="en-US" dirty="0" smtClean="0">
              <a:solidFill>
                <a:srgbClr val="FF0000"/>
              </a:solidFill>
            </a:endParaRPr>
          </a:p>
          <a:p>
            <a:pPr marL="0" indent="0">
              <a:buNone/>
            </a:pPr>
            <a:r>
              <a:rPr lang="en-US" dirty="0" smtClean="0">
                <a:solidFill>
                  <a:srgbClr val="FF0000"/>
                </a:solidFill>
              </a:rPr>
              <a:t>386</a:t>
            </a:r>
            <a:r>
              <a:rPr lang="en-US" i="1" dirty="0" smtClean="0">
                <a:solidFill>
                  <a:srgbClr val="FF0000"/>
                </a:solidFill>
              </a:rPr>
              <a:t> __  </a:t>
            </a:r>
            <a:r>
              <a:rPr lang="en-US" dirty="0" smtClean="0">
                <a:solidFill>
                  <a:srgbClr val="FF0000"/>
                </a:solidFill>
              </a:rPr>
              <a:t>$n </a:t>
            </a:r>
            <a:r>
              <a:rPr lang="en-US" dirty="0" err="1" smtClean="0">
                <a:solidFill>
                  <a:srgbClr val="FF0000"/>
                </a:solidFill>
              </a:rPr>
              <a:t>nat</a:t>
            </a:r>
            <a:r>
              <a:rPr lang="en-US" dirty="0" smtClean="0">
                <a:solidFill>
                  <a:srgbClr val="FF0000"/>
                </a:solidFill>
              </a:rPr>
              <a:t> $a Americans </a:t>
            </a:r>
            <a:r>
              <a:rPr lang="en-US" i="1" dirty="0" smtClean="0">
                <a:solidFill>
                  <a:srgbClr val="FF0000"/>
                </a:solidFill>
              </a:rPr>
              <a:t>$a Oregonians $2 </a:t>
            </a:r>
            <a:r>
              <a:rPr lang="en-US" i="1" dirty="0" err="1" smtClean="0">
                <a:solidFill>
                  <a:srgbClr val="FF0000"/>
                </a:solidFill>
              </a:rPr>
              <a:t>lcdgt</a:t>
            </a:r>
            <a:endParaRPr lang="en-US" i="1" dirty="0" smtClean="0">
              <a:solidFill>
                <a:srgbClr val="FF0000"/>
              </a:solidFill>
            </a:endParaRPr>
          </a:p>
          <a:p>
            <a:pPr marL="0" indent="0">
              <a:buNone/>
            </a:pPr>
            <a:r>
              <a:rPr lang="en-US" dirty="0" smtClean="0"/>
              <a:t>650 _0  American </a:t>
            </a:r>
            <a:r>
              <a:rPr lang="en-US" dirty="0"/>
              <a:t>poetry </a:t>
            </a:r>
            <a:r>
              <a:rPr lang="en-US" dirty="0" smtClean="0"/>
              <a:t>$z </a:t>
            </a:r>
            <a:r>
              <a:rPr lang="en-US" dirty="0"/>
              <a:t>Oregon.</a:t>
            </a:r>
          </a:p>
          <a:p>
            <a:pPr marL="0" indent="0">
              <a:buNone/>
            </a:pPr>
            <a:r>
              <a:rPr lang="en-US" dirty="0"/>
              <a:t>650 </a:t>
            </a:r>
            <a:r>
              <a:rPr lang="en-US" dirty="0" smtClean="0"/>
              <a:t>_0  American </a:t>
            </a:r>
            <a:r>
              <a:rPr lang="en-US" dirty="0"/>
              <a:t>poetry </a:t>
            </a:r>
            <a:r>
              <a:rPr lang="en-US" dirty="0" smtClean="0"/>
              <a:t>$x </a:t>
            </a:r>
            <a:r>
              <a:rPr lang="en-US" dirty="0"/>
              <a:t>Women authors.</a:t>
            </a:r>
          </a:p>
          <a:p>
            <a:pPr marL="0" indent="0">
              <a:buNone/>
            </a:pPr>
            <a:r>
              <a:rPr lang="en-US" dirty="0"/>
              <a:t>650 </a:t>
            </a:r>
            <a:r>
              <a:rPr lang="en-US" dirty="0" smtClean="0"/>
              <a:t>_0  American </a:t>
            </a:r>
            <a:r>
              <a:rPr lang="en-US" dirty="0"/>
              <a:t>poetry </a:t>
            </a:r>
            <a:r>
              <a:rPr lang="en-US" dirty="0" smtClean="0"/>
              <a:t>$y </a:t>
            </a:r>
            <a:r>
              <a:rPr lang="en-US" dirty="0"/>
              <a:t>20th century</a:t>
            </a:r>
            <a:r>
              <a:rPr lang="en-US" dirty="0" smtClean="0"/>
              <a:t>.</a:t>
            </a:r>
          </a:p>
          <a:p>
            <a:pPr marL="0" indent="0">
              <a:buNone/>
            </a:pPr>
            <a:r>
              <a:rPr lang="en-US" dirty="0" smtClean="0"/>
              <a:t>655 _7  Poetry. $2 </a:t>
            </a:r>
            <a:r>
              <a:rPr lang="en-US" dirty="0" err="1" smtClean="0"/>
              <a:t>lcgft</a:t>
            </a:r>
            <a:endParaRPr lang="en-US" dirty="0" smtClean="0"/>
          </a:p>
        </p:txBody>
      </p:sp>
    </p:spTree>
    <p:extLst>
      <p:ext uri="{BB962C8B-B14F-4D97-AF65-F5344CB8AC3E}">
        <p14:creationId xmlns:p14="http://schemas.microsoft.com/office/powerpoint/2010/main" val="1182760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a:t>
            </a:r>
            <a:endParaRPr lang="en-US" dirty="0"/>
          </a:p>
        </p:txBody>
      </p:sp>
      <p:sp>
        <p:nvSpPr>
          <p:cNvPr id="3" name="Content Placeholder 2"/>
          <p:cNvSpPr>
            <a:spLocks noGrp="1"/>
          </p:cNvSpPr>
          <p:nvPr>
            <p:ph idx="1"/>
          </p:nvPr>
        </p:nvSpPr>
        <p:spPr/>
        <p:txBody>
          <a:bodyPr/>
          <a:lstStyle/>
          <a:p>
            <a:pPr marL="0" indent="0">
              <a:buNone/>
            </a:pPr>
            <a:r>
              <a:rPr lang="en-US" dirty="0" smtClean="0"/>
              <a:t>Examine the five resources shown in the following slides.  </a:t>
            </a:r>
          </a:p>
          <a:p>
            <a:pPr marL="0" indent="0">
              <a:buNone/>
            </a:pPr>
            <a:r>
              <a:rPr lang="en-US" dirty="0" smtClean="0"/>
              <a:t>Could/would you include a 385 and/or 386 field in bib records for them?  </a:t>
            </a:r>
          </a:p>
          <a:p>
            <a:pPr marL="0" indent="0">
              <a:buNone/>
            </a:pPr>
            <a:r>
              <a:rPr lang="en-US" dirty="0" smtClean="0"/>
              <a:t>If yes, what demographic group categories are relevant to each? (e.g., age group, ethnicity, gender, etc.)</a:t>
            </a:r>
          </a:p>
          <a:p>
            <a:pPr marL="0" indent="0">
              <a:buNone/>
            </a:pPr>
            <a:r>
              <a:rPr lang="en-US" dirty="0" smtClean="0"/>
              <a:t>Without worrying about what actual controlled terms you might use, identify demographic/class of persons terms that you might you want to record in the 385 and/or 386 fields (e.g., senior citizens, serial killers, Internet addicts)</a:t>
            </a:r>
            <a:endParaRPr lang="en-US" dirty="0"/>
          </a:p>
        </p:txBody>
      </p:sp>
    </p:spTree>
    <p:extLst>
      <p:ext uri="{BB962C8B-B14F-4D97-AF65-F5344CB8AC3E}">
        <p14:creationId xmlns:p14="http://schemas.microsoft.com/office/powerpoint/2010/main" val="46838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0719" cy="1325563"/>
          </a:xfrm>
        </p:spPr>
        <p:txBody>
          <a:bodyPr/>
          <a:lstStyle/>
          <a:p>
            <a:r>
              <a:rPr lang="en-US" dirty="0" smtClean="0"/>
              <a:t>LCSH vs. LCGFT Form/Genre Terms</a:t>
            </a:r>
            <a:endParaRPr lang="en-US" dirty="0"/>
          </a:p>
        </p:txBody>
      </p:sp>
      <p:sp>
        <p:nvSpPr>
          <p:cNvPr id="3" name="Content Placeholder 2"/>
          <p:cNvSpPr>
            <a:spLocks noGrp="1"/>
          </p:cNvSpPr>
          <p:nvPr>
            <p:ph idx="1"/>
          </p:nvPr>
        </p:nvSpPr>
        <p:spPr>
          <a:xfrm>
            <a:off x="838199" y="1825624"/>
            <a:ext cx="11007811" cy="4904689"/>
          </a:xfrm>
        </p:spPr>
        <p:txBody>
          <a:bodyPr>
            <a:normAutofit/>
          </a:bodyPr>
          <a:lstStyle/>
          <a:p>
            <a:r>
              <a:rPr lang="en-US" dirty="0" smtClean="0"/>
              <a:t>LCSH genre/form terms may include other characteristics, including:</a:t>
            </a:r>
          </a:p>
          <a:p>
            <a:pPr lvl="1"/>
            <a:r>
              <a:rPr lang="en-US" dirty="0" smtClean="0">
                <a:solidFill>
                  <a:srgbClr val="7030A0"/>
                </a:solidFill>
              </a:rPr>
              <a:t>medium of performance</a:t>
            </a:r>
          </a:p>
          <a:p>
            <a:pPr marL="457200" lvl="1" indent="0">
              <a:buNone/>
            </a:pPr>
            <a:r>
              <a:rPr lang="en-US" dirty="0"/>
              <a:t>	</a:t>
            </a:r>
            <a:r>
              <a:rPr lang="en-US" dirty="0" smtClean="0">
                <a:solidFill>
                  <a:srgbClr val="FF0000"/>
                </a:solidFill>
              </a:rPr>
              <a:t>Concertos</a:t>
            </a:r>
            <a:r>
              <a:rPr lang="en-US" dirty="0" smtClean="0">
                <a:solidFill>
                  <a:srgbClr val="7030A0"/>
                </a:solidFill>
              </a:rPr>
              <a:t> (Cello)     </a:t>
            </a:r>
            <a:r>
              <a:rPr lang="en-US" dirty="0" smtClean="0">
                <a:solidFill>
                  <a:srgbClr val="FF0000"/>
                </a:solidFill>
              </a:rPr>
              <a:t>Marches</a:t>
            </a:r>
            <a:r>
              <a:rPr lang="en-US" dirty="0" smtClean="0">
                <a:solidFill>
                  <a:srgbClr val="7030A0"/>
                </a:solidFill>
              </a:rPr>
              <a:t> (Flute and piano)      </a:t>
            </a:r>
            <a:r>
              <a:rPr lang="en-US" dirty="0" smtClean="0">
                <a:solidFill>
                  <a:srgbClr val="FF0000"/>
                </a:solidFill>
              </a:rPr>
              <a:t>Chaconnes</a:t>
            </a:r>
            <a:r>
              <a:rPr lang="en-US" dirty="0" smtClean="0">
                <a:solidFill>
                  <a:srgbClr val="7030A0"/>
                </a:solidFill>
              </a:rPr>
              <a:t> (Tuba and piano)	Guitar </a:t>
            </a:r>
            <a:r>
              <a:rPr lang="en-US" dirty="0" smtClean="0">
                <a:solidFill>
                  <a:srgbClr val="FF0000"/>
                </a:solidFill>
              </a:rPr>
              <a:t>music</a:t>
            </a:r>
            <a:r>
              <a:rPr lang="en-US" dirty="0" smtClean="0">
                <a:solidFill>
                  <a:srgbClr val="7030A0"/>
                </a:solidFill>
              </a:rPr>
              <a:t>	     </a:t>
            </a:r>
            <a:r>
              <a:rPr lang="en-US" dirty="0" smtClean="0">
                <a:solidFill>
                  <a:srgbClr val="FF0000"/>
                </a:solidFill>
              </a:rPr>
              <a:t>Overtures</a:t>
            </a:r>
            <a:r>
              <a:rPr lang="en-US" dirty="0" smtClean="0">
                <a:solidFill>
                  <a:srgbClr val="7030A0"/>
                </a:solidFill>
              </a:rPr>
              <a:t> (Flute, guitar, viola)	Clarinet </a:t>
            </a:r>
            <a:r>
              <a:rPr lang="en-US" dirty="0" smtClean="0">
                <a:solidFill>
                  <a:srgbClr val="FF0000"/>
                </a:solidFill>
              </a:rPr>
              <a:t>music (Jazz)</a:t>
            </a:r>
          </a:p>
          <a:p>
            <a:pPr lvl="1"/>
            <a:r>
              <a:rPr lang="en-US" dirty="0" smtClean="0"/>
              <a:t>combinations of characteristics</a:t>
            </a:r>
          </a:p>
          <a:p>
            <a:pPr marL="914400" lvl="2" indent="0">
              <a:buNone/>
            </a:pPr>
            <a:r>
              <a:rPr lang="en-US" sz="2400" dirty="0" smtClean="0">
                <a:solidFill>
                  <a:schemeClr val="accent6">
                    <a:lumMod val="50000"/>
                  </a:schemeClr>
                </a:solidFill>
              </a:rPr>
              <a:t>Children's </a:t>
            </a:r>
            <a:r>
              <a:rPr lang="en-US" sz="2400" dirty="0" smtClean="0">
                <a:solidFill>
                  <a:srgbClr val="FF0000"/>
                </a:solidFill>
              </a:rPr>
              <a:t>stories,</a:t>
            </a:r>
            <a:r>
              <a:rPr lang="en-US" sz="2400" dirty="0" smtClean="0">
                <a:solidFill>
                  <a:srgbClr val="0070C0"/>
                </a:solidFill>
              </a:rPr>
              <a:t> American 	   Christian </a:t>
            </a:r>
            <a:r>
              <a:rPr lang="en-US" sz="2400" dirty="0" smtClean="0">
                <a:solidFill>
                  <a:srgbClr val="FF0000"/>
                </a:solidFill>
              </a:rPr>
              <a:t>drama,</a:t>
            </a:r>
            <a:r>
              <a:rPr lang="en-US" sz="2400" dirty="0" smtClean="0">
                <a:solidFill>
                  <a:srgbClr val="0070C0"/>
                </a:solidFill>
              </a:rPr>
              <a:t> Latin </a:t>
            </a:r>
            <a:r>
              <a:rPr lang="en-US" sz="2400" dirty="0" smtClean="0">
                <a:solidFill>
                  <a:schemeClr val="accent2">
                    <a:lumMod val="50000"/>
                  </a:schemeClr>
                </a:solidFill>
              </a:rPr>
              <a:t>(Medieval and modern)</a:t>
            </a:r>
          </a:p>
          <a:p>
            <a:pPr marL="914400" lvl="2" indent="0">
              <a:buNone/>
            </a:pPr>
            <a:r>
              <a:rPr lang="sv-SE" sz="2400" dirty="0" smtClean="0">
                <a:solidFill>
                  <a:srgbClr val="0070C0"/>
                </a:solidFill>
              </a:rPr>
              <a:t>Greek </a:t>
            </a:r>
            <a:r>
              <a:rPr lang="sv-SE" sz="2400" dirty="0" smtClean="0">
                <a:solidFill>
                  <a:srgbClr val="FF0000"/>
                </a:solidFill>
              </a:rPr>
              <a:t>literature,</a:t>
            </a:r>
            <a:r>
              <a:rPr lang="sv-SE" sz="2400" dirty="0" smtClean="0">
                <a:solidFill>
                  <a:srgbClr val="0070C0"/>
                </a:solidFill>
              </a:rPr>
              <a:t> </a:t>
            </a:r>
            <a:r>
              <a:rPr lang="sv-SE" sz="2400" dirty="0" smtClean="0">
                <a:solidFill>
                  <a:schemeClr val="accent2">
                    <a:lumMod val="50000"/>
                  </a:schemeClr>
                </a:solidFill>
              </a:rPr>
              <a:t>Modern--1453-1800</a:t>
            </a:r>
            <a:r>
              <a:rPr lang="sv-SE" sz="2400" dirty="0">
                <a:solidFill>
                  <a:srgbClr val="0070C0"/>
                </a:solidFill>
              </a:rPr>
              <a:t> </a:t>
            </a:r>
            <a:r>
              <a:rPr lang="sv-SE" sz="2400" dirty="0" smtClean="0">
                <a:solidFill>
                  <a:srgbClr val="0070C0"/>
                </a:solidFill>
              </a:rPr>
              <a:t>         </a:t>
            </a:r>
            <a:r>
              <a:rPr lang="sv-SE" sz="2400" dirty="0" smtClean="0">
                <a:solidFill>
                  <a:srgbClr val="7030A0"/>
                </a:solidFill>
              </a:rPr>
              <a:t>Piano </a:t>
            </a:r>
            <a:r>
              <a:rPr lang="sv-SE" sz="2400" dirty="0" smtClean="0">
                <a:solidFill>
                  <a:srgbClr val="FF0000"/>
                </a:solidFill>
              </a:rPr>
              <a:t>music</a:t>
            </a:r>
            <a:r>
              <a:rPr lang="sv-SE" sz="2400" dirty="0" smtClean="0">
                <a:solidFill>
                  <a:schemeClr val="accent6">
                    <a:lumMod val="50000"/>
                  </a:schemeClr>
                </a:solidFill>
              </a:rPr>
              <a:t>--Juvenile</a:t>
            </a:r>
          </a:p>
          <a:p>
            <a:pPr marL="914400" lvl="2" indent="0">
              <a:buNone/>
            </a:pPr>
            <a:r>
              <a:rPr lang="en-US" sz="2400" dirty="0" smtClean="0">
                <a:solidFill>
                  <a:schemeClr val="accent6">
                    <a:lumMod val="50000"/>
                  </a:schemeClr>
                </a:solidFill>
              </a:rPr>
              <a:t>Young adult </a:t>
            </a:r>
            <a:r>
              <a:rPr lang="en-US" sz="2400" dirty="0" smtClean="0">
                <a:solidFill>
                  <a:srgbClr val="FF0000"/>
                </a:solidFill>
              </a:rPr>
              <a:t>fiction,</a:t>
            </a:r>
            <a:r>
              <a:rPr lang="en-US" sz="2400" dirty="0" smtClean="0">
                <a:solidFill>
                  <a:srgbClr val="0070C0"/>
                </a:solidFill>
              </a:rPr>
              <a:t> Philippine (English)       </a:t>
            </a:r>
            <a:r>
              <a:rPr lang="en-US" sz="2400" dirty="0" smtClean="0">
                <a:solidFill>
                  <a:srgbClr val="FF0000"/>
                </a:solidFill>
              </a:rPr>
              <a:t>Rock music</a:t>
            </a:r>
            <a:r>
              <a:rPr lang="en-US" sz="2400" dirty="0" smtClean="0">
                <a:solidFill>
                  <a:srgbClr val="0070C0"/>
                </a:solidFill>
              </a:rPr>
              <a:t>--Iceland</a:t>
            </a:r>
            <a:r>
              <a:rPr lang="en-US" sz="2400" dirty="0" smtClean="0">
                <a:solidFill>
                  <a:schemeClr val="accent2">
                    <a:lumMod val="50000"/>
                  </a:schemeClr>
                </a:solidFill>
              </a:rPr>
              <a:t>--2001-2010</a:t>
            </a:r>
            <a:endParaRPr lang="en-US" sz="2400" dirty="0" smtClean="0">
              <a:solidFill>
                <a:srgbClr val="0070C0"/>
              </a:solidFill>
            </a:endParaRPr>
          </a:p>
          <a:p>
            <a:pPr marL="457200" lvl="1" indent="0">
              <a:buNone/>
            </a:pPr>
            <a:endParaRPr lang="en-US" dirty="0" smtClean="0"/>
          </a:p>
          <a:p>
            <a:pPr marL="457200" lvl="1" indent="0">
              <a:buNone/>
            </a:pPr>
            <a:r>
              <a:rPr lang="en-US" dirty="0"/>
              <a:t>	</a:t>
            </a:r>
            <a:endParaRPr lang="en-US" dirty="0">
              <a:solidFill>
                <a:srgbClr val="0070C0"/>
              </a:solidFill>
            </a:endParaRPr>
          </a:p>
        </p:txBody>
      </p:sp>
    </p:spTree>
    <p:extLst>
      <p:ext uri="{BB962C8B-B14F-4D97-AF65-F5344CB8AC3E}">
        <p14:creationId xmlns:p14="http://schemas.microsoft.com/office/powerpoint/2010/main" val="1879251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1696" y="0"/>
            <a:ext cx="4671251" cy="6866953"/>
          </a:xfrm>
          <a:prstGeom prst="rect">
            <a:avLst/>
          </a:prstGeom>
        </p:spPr>
      </p:pic>
    </p:spTree>
    <p:extLst>
      <p:ext uri="{BB962C8B-B14F-4D97-AF65-F5344CB8AC3E}">
        <p14:creationId xmlns:p14="http://schemas.microsoft.com/office/powerpoint/2010/main" val="220694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6898" y="0"/>
            <a:ext cx="9872567" cy="6864858"/>
          </a:xfrm>
          <a:prstGeom prst="rect">
            <a:avLst/>
          </a:prstGeom>
        </p:spPr>
      </p:pic>
    </p:spTree>
    <p:extLst>
      <p:ext uri="{BB962C8B-B14F-4D97-AF65-F5344CB8AC3E}">
        <p14:creationId xmlns:p14="http://schemas.microsoft.com/office/powerpoint/2010/main" val="36140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6735" y="576312"/>
            <a:ext cx="4191000" cy="5715000"/>
          </a:xfrm>
          <a:prstGeom prst="rect">
            <a:avLst/>
          </a:prstGeom>
        </p:spPr>
      </p:pic>
      <p:pic>
        <p:nvPicPr>
          <p:cNvPr id="3" name="Picture 2"/>
          <p:cNvPicPr>
            <a:picLocks noChangeAspect="1"/>
          </p:cNvPicPr>
          <p:nvPr/>
        </p:nvPicPr>
        <p:blipFill>
          <a:blip r:embed="rId4"/>
          <a:stretch>
            <a:fillRect/>
          </a:stretch>
        </p:blipFill>
        <p:spPr>
          <a:xfrm>
            <a:off x="6582282" y="9625"/>
            <a:ext cx="4335971" cy="6848375"/>
          </a:xfrm>
          <a:prstGeom prst="rect">
            <a:avLst/>
          </a:prstGeom>
        </p:spPr>
      </p:pic>
    </p:spTree>
    <p:extLst>
      <p:ext uri="{BB962C8B-B14F-4D97-AF65-F5344CB8AC3E}">
        <p14:creationId xmlns:p14="http://schemas.microsoft.com/office/powerpoint/2010/main" val="2357051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8700" y="80200"/>
            <a:ext cx="10099548" cy="6777800"/>
          </a:xfrm>
          <a:prstGeom prst="rect">
            <a:avLst/>
          </a:prstGeom>
        </p:spPr>
      </p:pic>
      <p:sp>
        <p:nvSpPr>
          <p:cNvPr id="3" name="TextBox 2"/>
          <p:cNvSpPr txBox="1"/>
          <p:nvPr/>
        </p:nvSpPr>
        <p:spPr>
          <a:xfrm>
            <a:off x="1935099" y="5638800"/>
            <a:ext cx="2057400" cy="646331"/>
          </a:xfrm>
          <a:prstGeom prst="rect">
            <a:avLst/>
          </a:prstGeom>
          <a:pattFill prst="dkDnDiag">
            <a:fgClr>
              <a:srgbClr val="FFFF00"/>
            </a:fgClr>
            <a:bgClr>
              <a:schemeClr val="bg1"/>
            </a:bgClr>
          </a:pattFill>
          <a:ln w="15875">
            <a:solidFill>
              <a:schemeClr val="tx2"/>
            </a:solidFill>
          </a:ln>
        </p:spPr>
        <p:txBody>
          <a:bodyPr wrap="square" rtlCol="0">
            <a:spAutoFit/>
          </a:bodyPr>
          <a:lstStyle/>
          <a:p>
            <a:r>
              <a:rPr lang="en-US" i="1" dirty="0" smtClean="0">
                <a:solidFill>
                  <a:srgbClr val="C00000"/>
                </a:solidFill>
              </a:rPr>
              <a:t>See also next slide for table of contents</a:t>
            </a:r>
            <a:endParaRPr lang="en-US" i="1" dirty="0">
              <a:solidFill>
                <a:srgbClr val="C00000"/>
              </a:solidFill>
            </a:endParaRPr>
          </a:p>
        </p:txBody>
      </p:sp>
    </p:spTree>
    <p:extLst>
      <p:ext uri="{BB962C8B-B14F-4D97-AF65-F5344CB8AC3E}">
        <p14:creationId xmlns:p14="http://schemas.microsoft.com/office/powerpoint/2010/main" val="2081427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114" y="86107"/>
            <a:ext cx="4024027" cy="6656642"/>
          </a:xfrm>
          <a:prstGeom prst="rect">
            <a:avLst/>
          </a:prstGeom>
        </p:spPr>
      </p:pic>
      <p:pic>
        <p:nvPicPr>
          <p:cNvPr id="3" name="Picture 2"/>
          <p:cNvPicPr>
            <a:picLocks noChangeAspect="1"/>
          </p:cNvPicPr>
          <p:nvPr/>
        </p:nvPicPr>
        <p:blipFill>
          <a:blip r:embed="rId4"/>
          <a:stretch>
            <a:fillRect/>
          </a:stretch>
        </p:blipFill>
        <p:spPr>
          <a:xfrm>
            <a:off x="4255008" y="184786"/>
            <a:ext cx="3880771" cy="6557963"/>
          </a:xfrm>
          <a:prstGeom prst="rect">
            <a:avLst/>
          </a:prstGeom>
        </p:spPr>
      </p:pic>
      <p:pic>
        <p:nvPicPr>
          <p:cNvPr id="4" name="Picture 3"/>
          <p:cNvPicPr>
            <a:picLocks noChangeAspect="1"/>
          </p:cNvPicPr>
          <p:nvPr/>
        </p:nvPicPr>
        <p:blipFill>
          <a:blip r:embed="rId5"/>
          <a:stretch>
            <a:fillRect/>
          </a:stretch>
        </p:blipFill>
        <p:spPr>
          <a:xfrm>
            <a:off x="8135779" y="143543"/>
            <a:ext cx="4056221" cy="6541770"/>
          </a:xfrm>
          <a:prstGeom prst="rect">
            <a:avLst/>
          </a:prstGeom>
        </p:spPr>
      </p:pic>
    </p:spTree>
    <p:extLst>
      <p:ext uri="{BB962C8B-B14F-4D97-AF65-F5344CB8AC3E}">
        <p14:creationId xmlns:p14="http://schemas.microsoft.com/office/powerpoint/2010/main" val="1310836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571500"/>
            <a:ext cx="10579100" cy="5724525"/>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90000"/>
          </a:bodyPr>
          <a:lstStyle/>
          <a:p>
            <a:pPr algn="ctr"/>
            <a:r>
              <a:rPr lang="en-US" dirty="0">
                <a:solidFill>
                  <a:srgbClr val="CC0066"/>
                </a:solidFill>
                <a:latin typeface="Aharoni" panose="02010803020104030203" pitchFamily="2" charset="-79"/>
                <a:cs typeface="Aharoni" panose="02010803020104030203" pitchFamily="2" charset="-79"/>
              </a:rPr>
              <a:t>Rhyme </a:t>
            </a:r>
            <a:r>
              <a:rPr lang="en-US" dirty="0" smtClean="0">
                <a:solidFill>
                  <a:srgbClr val="CC0066"/>
                </a:solidFill>
                <a:latin typeface="Aharoni" panose="02010803020104030203" pitchFamily="2" charset="-79"/>
                <a:cs typeface="Aharoni" panose="02010803020104030203" pitchFamily="2" charset="-79"/>
              </a:rPr>
              <a:t>Time</a:t>
            </a:r>
            <a:r>
              <a:rPr lang="en-US" dirty="0" smtClean="0">
                <a:solidFill>
                  <a:srgbClr val="CC0066"/>
                </a:solidFill>
              </a:rPr>
              <a:t> </a:t>
            </a:r>
            <a:br>
              <a:rPr lang="en-US" dirty="0" smtClean="0">
                <a:solidFill>
                  <a:srgbClr val="CC0066"/>
                </a:solidFill>
              </a:rPr>
            </a:br>
            <a:r>
              <a:rPr lang="en-US" sz="5000" dirty="0" smtClean="0">
                <a:solidFill>
                  <a:srgbClr val="CC0066"/>
                </a:solidFill>
                <a:latin typeface="Aharoni" panose="02010803020104030203" pitchFamily="2" charset="-79"/>
                <a:cs typeface="Aharoni" panose="02010803020104030203" pitchFamily="2" charset="-79"/>
              </a:rPr>
              <a:t>A Collection </a:t>
            </a:r>
            <a:r>
              <a:rPr lang="en-US" sz="5000" dirty="0">
                <a:solidFill>
                  <a:srgbClr val="CC0066"/>
                </a:solidFill>
                <a:latin typeface="Aharoni" panose="02010803020104030203" pitchFamily="2" charset="-79"/>
                <a:cs typeface="Aharoni" panose="02010803020104030203" pitchFamily="2" charset="-79"/>
              </a:rPr>
              <a:t>of </a:t>
            </a:r>
            <a:r>
              <a:rPr lang="en-US" sz="5000" dirty="0" smtClean="0">
                <a:solidFill>
                  <a:srgbClr val="CC0066"/>
                </a:solidFill>
                <a:latin typeface="Aharoni" panose="02010803020104030203" pitchFamily="2" charset="-79"/>
                <a:cs typeface="Aharoni" panose="02010803020104030203" pitchFamily="2" charset="-79"/>
              </a:rPr>
              <a:t>Poetry </a:t>
            </a:r>
            <a:r>
              <a:rPr lang="en-US" sz="5000" dirty="0">
                <a:solidFill>
                  <a:srgbClr val="CC0066"/>
                </a:solidFill>
                <a:latin typeface="Aharoni" panose="02010803020104030203" pitchFamily="2" charset="-79"/>
                <a:cs typeface="Aharoni" panose="02010803020104030203" pitchFamily="2" charset="-79"/>
              </a:rPr>
              <a:t>by the </a:t>
            </a:r>
            <a:r>
              <a:rPr lang="en-US" sz="5000" dirty="0" smtClean="0">
                <a:solidFill>
                  <a:srgbClr val="CC0066"/>
                </a:solidFill>
                <a:latin typeface="Aharoni" panose="02010803020104030203" pitchFamily="2" charset="-79"/>
                <a:cs typeface="Aharoni" panose="02010803020104030203" pitchFamily="2" charset="-79"/>
              </a:rPr>
              <a:t>Children </a:t>
            </a:r>
            <a:r>
              <a:rPr lang="en-US" sz="5000" dirty="0">
                <a:solidFill>
                  <a:srgbClr val="CC0066"/>
                </a:solidFill>
                <a:latin typeface="Aharoni" panose="02010803020104030203" pitchFamily="2" charset="-79"/>
                <a:cs typeface="Aharoni" panose="02010803020104030203" pitchFamily="2" charset="-79"/>
              </a:rPr>
              <a:t>of </a:t>
            </a:r>
            <a:r>
              <a:rPr lang="en-US" sz="5000" dirty="0" smtClean="0">
                <a:solidFill>
                  <a:srgbClr val="CC0066"/>
                </a:solidFill>
                <a:latin typeface="Aharoni" panose="02010803020104030203" pitchFamily="2" charset="-79"/>
                <a:cs typeface="Aharoni" panose="02010803020104030203" pitchFamily="2" charset="-79"/>
              </a:rPr>
              <a:t>Oregon</a:t>
            </a:r>
            <a:r>
              <a:rPr lang="en-US" sz="5000" dirty="0" smtClean="0">
                <a:latin typeface="Aharoni" panose="02010803020104030203" pitchFamily="2" charset="-79"/>
                <a:cs typeface="Aharoni" panose="02010803020104030203" pitchFamily="2" charset="-79"/>
              </a:rPr>
              <a:t/>
            </a:r>
            <a:br>
              <a:rPr lang="en-US" sz="5000" dirty="0" smtClean="0">
                <a:latin typeface="Aharoni" panose="02010803020104030203" pitchFamily="2" charset="-79"/>
                <a:cs typeface="Aharoni" panose="02010803020104030203" pitchFamily="2" charset="-79"/>
              </a:rPr>
            </a:br>
            <a:r>
              <a:rPr lang="en-US" sz="5000" dirty="0">
                <a:latin typeface="Aharoni" panose="02010803020104030203" pitchFamily="2" charset="-79"/>
                <a:cs typeface="Aharoni" panose="02010803020104030203" pitchFamily="2" charset="-79"/>
              </a:rPr>
              <a:t/>
            </a:r>
            <a:br>
              <a:rPr lang="en-US" sz="5000" dirty="0">
                <a:latin typeface="Aharoni" panose="02010803020104030203" pitchFamily="2" charset="-79"/>
                <a:cs typeface="Aharoni" panose="02010803020104030203" pitchFamily="2" charset="-79"/>
              </a:rPr>
            </a:br>
            <a:r>
              <a:rPr lang="en-US" sz="3300" dirty="0">
                <a:solidFill>
                  <a:srgbClr val="0070C0"/>
                </a:solidFill>
                <a:latin typeface="Aharoni" panose="02010803020104030203" pitchFamily="2" charset="-79"/>
                <a:cs typeface="Aharoni" panose="02010803020104030203" pitchFamily="2" charset="-79"/>
              </a:rPr>
              <a:t>compiled by John M. Reed &amp; </a:t>
            </a:r>
            <a:r>
              <a:rPr lang="en-US" sz="3300" dirty="0" err="1">
                <a:solidFill>
                  <a:srgbClr val="0070C0"/>
                </a:solidFill>
                <a:latin typeface="Aharoni" panose="02010803020104030203" pitchFamily="2" charset="-79"/>
                <a:cs typeface="Aharoni" panose="02010803020104030203" pitchFamily="2" charset="-79"/>
              </a:rPr>
              <a:t>Lillián</a:t>
            </a:r>
            <a:r>
              <a:rPr lang="en-US" sz="3300" dirty="0">
                <a:solidFill>
                  <a:srgbClr val="0070C0"/>
                </a:solidFill>
                <a:latin typeface="Aharoni" panose="02010803020104030203" pitchFamily="2" charset="-79"/>
                <a:cs typeface="Aharoni" panose="02010803020104030203" pitchFamily="2" charset="-79"/>
              </a:rPr>
              <a:t> E. Gillman</a:t>
            </a:r>
            <a:r>
              <a:rPr lang="en-US" sz="3300" dirty="0" smtClean="0">
                <a:solidFill>
                  <a:srgbClr val="0070C0"/>
                </a:solidFill>
                <a:latin typeface="Aharoni" panose="02010803020104030203" pitchFamily="2" charset="-79"/>
                <a:cs typeface="Aharoni" panose="02010803020104030203" pitchFamily="2" charset="-79"/>
              </a:rPr>
              <a:t> </a:t>
            </a:r>
            <a:br>
              <a:rPr lang="en-US" sz="3300" dirty="0" smtClean="0">
                <a:solidFill>
                  <a:srgbClr val="0070C0"/>
                </a:solidFill>
                <a:latin typeface="Aharoni" panose="02010803020104030203" pitchFamily="2" charset="-79"/>
                <a:cs typeface="Aharoni" panose="02010803020104030203" pitchFamily="2" charset="-79"/>
              </a:rPr>
            </a:br>
            <a:r>
              <a:rPr lang="en-US" sz="3300" dirty="0">
                <a:solidFill>
                  <a:srgbClr val="0070C0"/>
                </a:solidFill>
                <a:latin typeface="Aharoni" panose="02010803020104030203" pitchFamily="2" charset="-79"/>
                <a:cs typeface="Aharoni" panose="02010803020104030203" pitchFamily="2" charset="-79"/>
              </a:rPr>
              <a:t/>
            </a:r>
            <a:br>
              <a:rPr lang="en-US" sz="3300" dirty="0">
                <a:solidFill>
                  <a:srgbClr val="0070C0"/>
                </a:solidFill>
                <a:latin typeface="Aharoni" panose="02010803020104030203" pitchFamily="2" charset="-79"/>
                <a:cs typeface="Aharoni" panose="02010803020104030203" pitchFamily="2" charset="-79"/>
              </a:rPr>
            </a:br>
            <a:r>
              <a:rPr lang="en-US" sz="3300" dirty="0" smtClean="0">
                <a:solidFill>
                  <a:srgbClr val="0070C0"/>
                </a:solidFill>
                <a:latin typeface="Aharoni" panose="02010803020104030203" pitchFamily="2" charset="-79"/>
                <a:cs typeface="Aharoni" panose="02010803020104030203" pitchFamily="2" charset="-79"/>
              </a:rPr>
              <a:t/>
            </a:r>
            <a:br>
              <a:rPr lang="en-US" sz="3300" dirty="0" smtClean="0">
                <a:solidFill>
                  <a:srgbClr val="0070C0"/>
                </a:solidFill>
                <a:latin typeface="Aharoni" panose="02010803020104030203" pitchFamily="2" charset="-79"/>
                <a:cs typeface="Aharoni" panose="02010803020104030203" pitchFamily="2" charset="-79"/>
              </a:rPr>
            </a:br>
            <a:r>
              <a:rPr lang="en-US" sz="2800" dirty="0">
                <a:latin typeface="Aharoni" panose="02010803020104030203" pitchFamily="2" charset="-79"/>
                <a:cs typeface="Aharoni" panose="02010803020104030203" pitchFamily="2" charset="-79"/>
              </a:rPr>
              <a:t>Other Eye Exercises</a:t>
            </a:r>
            <a:br>
              <a:rPr lang="en-US" sz="2800" dirty="0">
                <a:latin typeface="Aharoni" panose="02010803020104030203" pitchFamily="2" charset="-79"/>
                <a:cs typeface="Aharoni" panose="02010803020104030203" pitchFamily="2" charset="-79"/>
              </a:rPr>
            </a:br>
            <a:r>
              <a:rPr lang="en-US" sz="2800" dirty="0">
                <a:latin typeface="Aharoni" panose="02010803020104030203" pitchFamily="2" charset="-79"/>
                <a:cs typeface="Aharoni" panose="02010803020104030203" pitchFamily="2" charset="-79"/>
              </a:rPr>
              <a:t>Kirkland, WA</a:t>
            </a:r>
            <a:br>
              <a:rPr lang="en-US" sz="2800" dirty="0">
                <a:latin typeface="Aharoni" panose="02010803020104030203" pitchFamily="2" charset="-79"/>
                <a:cs typeface="Aharoni" panose="02010803020104030203" pitchFamily="2" charset="-79"/>
              </a:rPr>
            </a:br>
            <a:r>
              <a:rPr lang="en-US" sz="2800" dirty="0">
                <a:latin typeface="Aharoni" panose="02010803020104030203" pitchFamily="2" charset="-79"/>
                <a:cs typeface="Aharoni" panose="02010803020104030203" pitchFamily="2" charset="-79"/>
              </a:rPr>
              <a:t>©1988</a:t>
            </a:r>
            <a:r>
              <a:rPr lang="en-US" sz="3600" dirty="0">
                <a:latin typeface="Aharoni" panose="02010803020104030203" pitchFamily="2" charset="-79"/>
                <a:cs typeface="Aharoni" panose="02010803020104030203" pitchFamily="2" charset="-79"/>
              </a:rPr>
              <a:t/>
            </a:r>
            <a:br>
              <a:rPr lang="en-US" sz="3600" dirty="0">
                <a:latin typeface="Aharoni" panose="02010803020104030203" pitchFamily="2" charset="-79"/>
                <a:cs typeface="Aharoni" panose="02010803020104030203" pitchFamily="2" charset="-79"/>
              </a:rPr>
            </a:br>
            <a:endParaRPr lang="en-US" sz="3300"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73806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825624"/>
            <a:ext cx="10515600" cy="4841875"/>
          </a:xfrm>
        </p:spPr>
        <p:txBody>
          <a:bodyPr>
            <a:normAutofit/>
          </a:bodyPr>
          <a:lstStyle/>
          <a:p>
            <a:r>
              <a:rPr lang="en-US" dirty="0" smtClean="0"/>
              <a:t>ALCTS Subject Analysis Committee Subcommittee on Genre/Form Implementation is working on a genre/form headings manual along the lines of the </a:t>
            </a:r>
            <a:r>
              <a:rPr lang="en-US" i="1" dirty="0" smtClean="0"/>
              <a:t>Subject Headings Manual</a:t>
            </a:r>
          </a:p>
          <a:p>
            <a:r>
              <a:rPr lang="en-US" dirty="0" smtClean="0"/>
              <a:t>The following slides are based on draft policies that LC PSD and the Subcommittee have agreed to</a:t>
            </a:r>
          </a:p>
          <a:p>
            <a:r>
              <a:rPr lang="en-US" dirty="0" smtClean="0"/>
              <a:t>LC PSD will also be revising sections of the SHM this spring and summer</a:t>
            </a:r>
          </a:p>
          <a:p>
            <a:r>
              <a:rPr lang="en-US" dirty="0" smtClean="0"/>
              <a:t>Until revised policies are published, LC recommends that you continue to assign subject headings as you always have, but then also add LCGFT terms in 655</a:t>
            </a:r>
          </a:p>
          <a:p>
            <a:r>
              <a:rPr lang="en-US" dirty="0" smtClean="0"/>
              <a:t>Don’t forget 385/386 as well!</a:t>
            </a:r>
          </a:p>
        </p:txBody>
      </p:sp>
    </p:spTree>
    <p:extLst>
      <p:ext uri="{BB962C8B-B14F-4D97-AF65-F5344CB8AC3E}">
        <p14:creationId xmlns:p14="http://schemas.microsoft.com/office/powerpoint/2010/main" val="159923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p:txBody>
          <a:bodyPr>
            <a:normAutofit/>
          </a:bodyPr>
          <a:lstStyle/>
          <a:p>
            <a:r>
              <a:rPr lang="en-US" dirty="0" smtClean="0"/>
              <a:t>Order of Terms:</a:t>
            </a:r>
            <a:endParaRPr lang="en-US" i="1" dirty="0"/>
          </a:p>
          <a:p>
            <a:pPr lvl="1"/>
            <a:r>
              <a:rPr lang="en-US" dirty="0" smtClean="0"/>
              <a:t>If the classification number reflects a genre or form, put that term first</a:t>
            </a:r>
          </a:p>
          <a:p>
            <a:pPr lvl="1"/>
            <a:r>
              <a:rPr lang="en-US" dirty="0" smtClean="0"/>
              <a:t>If there is a predominant genre or form, assign the term that represents that genre or form as the first term. If the predominant genre or form cannot be represented by a single term, assign as the first group of terms those that, taken together, express the predominant form.  For example, for a biographical dictionary, assign both </a:t>
            </a:r>
            <a:r>
              <a:rPr lang="en-US" b="1" dirty="0" smtClean="0"/>
              <a:t>Biographies</a:t>
            </a:r>
            <a:r>
              <a:rPr lang="en-US" dirty="0" smtClean="0"/>
              <a:t> and </a:t>
            </a:r>
            <a:r>
              <a:rPr lang="en-US" b="1" dirty="0" smtClean="0"/>
              <a:t>Dictionaries</a:t>
            </a:r>
            <a:r>
              <a:rPr lang="en-US" dirty="0" smtClean="0"/>
              <a:t>.  The order doesn’t matter unless the first bullet above applies.</a:t>
            </a:r>
          </a:p>
          <a:p>
            <a:pPr lvl="1"/>
            <a:r>
              <a:rPr lang="en-US" dirty="0" smtClean="0"/>
              <a:t>If two equally important genres or forms: assign terms for both as the first and second headings. The order doesn’t matter unless first bullet above applies.  For example, for an annual report consisting of statistics, assign both </a:t>
            </a:r>
            <a:r>
              <a:rPr lang="en-US" b="1" dirty="0" smtClean="0"/>
              <a:t>Annual reports</a:t>
            </a:r>
            <a:r>
              <a:rPr lang="en-US" dirty="0" smtClean="0"/>
              <a:t> and </a:t>
            </a:r>
            <a:r>
              <a:rPr lang="en-US" b="1" dirty="0" smtClean="0"/>
              <a:t>Statistics</a:t>
            </a:r>
            <a:r>
              <a:rPr lang="en-US" dirty="0" smtClean="0"/>
              <a:t>.</a:t>
            </a:r>
          </a:p>
        </p:txBody>
      </p:sp>
    </p:spTree>
    <p:extLst>
      <p:ext uri="{BB962C8B-B14F-4D97-AF65-F5344CB8AC3E}">
        <p14:creationId xmlns:p14="http://schemas.microsoft.com/office/powerpoint/2010/main" val="317004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515600" cy="5062537"/>
          </a:xfrm>
        </p:spPr>
        <p:txBody>
          <a:bodyPr>
            <a:normAutofit/>
          </a:bodyPr>
          <a:lstStyle/>
          <a:p>
            <a:pPr>
              <a:spcAft>
                <a:spcPts val="1200"/>
              </a:spcAft>
            </a:pPr>
            <a:r>
              <a:rPr lang="en-US" dirty="0" smtClean="0"/>
              <a:t>Assign to both individual works </a:t>
            </a:r>
            <a:r>
              <a:rPr lang="en-US" i="1" dirty="0" smtClean="0"/>
              <a:t>and</a:t>
            </a:r>
            <a:r>
              <a:rPr lang="en-US" dirty="0" smtClean="0"/>
              <a:t> compilations</a:t>
            </a:r>
          </a:p>
          <a:p>
            <a:pPr>
              <a:spcAft>
                <a:spcPts val="1200"/>
              </a:spcAft>
            </a:pPr>
            <a:r>
              <a:rPr lang="en-US" dirty="0" smtClean="0"/>
              <a:t>Number of Terms:</a:t>
            </a:r>
            <a:endParaRPr lang="en-US" i="1" dirty="0"/>
          </a:p>
          <a:p>
            <a:pPr lvl="1">
              <a:spcAft>
                <a:spcPts val="1200"/>
              </a:spcAft>
            </a:pPr>
            <a:r>
              <a:rPr lang="en-US" dirty="0" smtClean="0"/>
              <a:t>No limit to how many terms can be assigned.  But they should reflect the preponderant genres and forms exemplified by the resource being cataloged.  Apply your judgment as to which genres and forms are significant enough to provide access to.  </a:t>
            </a:r>
          </a:p>
          <a:p>
            <a:pPr lvl="1"/>
            <a:r>
              <a:rPr lang="en-US" dirty="0" smtClean="0"/>
              <a:t>For </a:t>
            </a:r>
            <a:r>
              <a:rPr lang="en-US" dirty="0"/>
              <a:t>example, do not assign </a:t>
            </a:r>
            <a:r>
              <a:rPr lang="en-US" b="1" dirty="0"/>
              <a:t>Indexes</a:t>
            </a:r>
            <a:r>
              <a:rPr lang="en-US" dirty="0"/>
              <a:t> to every book that happens to have </a:t>
            </a:r>
            <a:r>
              <a:rPr lang="en-US" dirty="0" smtClean="0"/>
              <a:t>an index</a:t>
            </a:r>
            <a:r>
              <a:rPr lang="en-US" dirty="0"/>
              <a:t>.  Assign </a:t>
            </a:r>
            <a:r>
              <a:rPr lang="en-US" b="1" dirty="0"/>
              <a:t>Indexes</a:t>
            </a:r>
            <a:r>
              <a:rPr lang="en-US" dirty="0"/>
              <a:t> to resources that essentially are indexes (i.e., in fixed </a:t>
            </a:r>
            <a:r>
              <a:rPr lang="en-US" dirty="0" smtClean="0"/>
              <a:t>field </a:t>
            </a:r>
            <a:r>
              <a:rPr lang="en-US" dirty="0"/>
              <a:t>you’ve coded Cont (Nature of Contents) with value “i” and you’ve </a:t>
            </a:r>
            <a:r>
              <a:rPr lang="en-US" dirty="0" smtClean="0"/>
              <a:t>used subdivision </a:t>
            </a:r>
            <a:r>
              <a:rPr lang="en-US" dirty="0"/>
              <a:t>$v Indexes in subjects</a:t>
            </a:r>
            <a:r>
              <a:rPr lang="en-US" dirty="0" smtClean="0"/>
              <a:t>).   </a:t>
            </a:r>
          </a:p>
        </p:txBody>
      </p:sp>
    </p:spTree>
    <p:extLst>
      <p:ext uri="{BB962C8B-B14F-4D97-AF65-F5344CB8AC3E}">
        <p14:creationId xmlns:p14="http://schemas.microsoft.com/office/powerpoint/2010/main" val="376296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Specificity:</a:t>
            </a:r>
            <a:endParaRPr lang="en-US" i="1" dirty="0"/>
          </a:p>
          <a:p>
            <a:pPr lvl="1">
              <a:spcAft>
                <a:spcPts val="1200"/>
              </a:spcAft>
            </a:pPr>
            <a:r>
              <a:rPr lang="en-US" dirty="0" smtClean="0"/>
              <a:t>Assign headings that are as specific as the genres/forms exemplified by a resource.  Any given heading may be specific or general depending on the particular resource being cataloged.  For example, the heading </a:t>
            </a:r>
            <a:r>
              <a:rPr lang="en-US" b="1" dirty="0" smtClean="0"/>
              <a:t>Poetry</a:t>
            </a:r>
            <a:r>
              <a:rPr lang="en-US" dirty="0" smtClean="0"/>
              <a:t> is specific when assigned to an anthology of poetry that isn’t in any particular poetic form or genre.  But it is too broad when assigned to a collection consisting only of sonnets.</a:t>
            </a:r>
            <a:endParaRPr lang="en-US" b="1" dirty="0" smtClean="0"/>
          </a:p>
          <a:p>
            <a:pPr lvl="1"/>
            <a:r>
              <a:rPr lang="en-US" dirty="0" smtClean="0"/>
              <a:t>If the resource is classified based on a more general or broader term, assign that term as the first one, and then assign more specific ones that reflect the actual content of the resource.</a:t>
            </a:r>
            <a:endParaRPr lang="en-US" dirty="0"/>
          </a:p>
          <a:p>
            <a:pPr marL="457200" lvl="1" indent="0">
              <a:buNone/>
            </a:pPr>
            <a:r>
              <a:rPr lang="en-US" dirty="0"/>
              <a:t> </a:t>
            </a:r>
            <a:r>
              <a:rPr lang="en-US" dirty="0" smtClean="0"/>
              <a:t>  </a:t>
            </a:r>
          </a:p>
        </p:txBody>
      </p:sp>
    </p:spTree>
    <p:extLst>
      <p:ext uri="{BB962C8B-B14F-4D97-AF65-F5344CB8AC3E}">
        <p14:creationId xmlns:p14="http://schemas.microsoft.com/office/powerpoint/2010/main" val="3957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0719" cy="1325563"/>
          </a:xfrm>
        </p:spPr>
        <p:txBody>
          <a:bodyPr/>
          <a:lstStyle/>
          <a:p>
            <a:r>
              <a:rPr lang="en-US" dirty="0" smtClean="0"/>
              <a:t>LCGFT and Other Characteristics</a:t>
            </a:r>
            <a:endParaRPr lang="en-US" dirty="0"/>
          </a:p>
        </p:txBody>
      </p:sp>
      <p:sp>
        <p:nvSpPr>
          <p:cNvPr id="3" name="Content Placeholder 2"/>
          <p:cNvSpPr>
            <a:spLocks noGrp="1"/>
          </p:cNvSpPr>
          <p:nvPr>
            <p:ph idx="1"/>
          </p:nvPr>
        </p:nvSpPr>
        <p:spPr>
          <a:xfrm>
            <a:off x="838199" y="1619794"/>
            <a:ext cx="11197047" cy="5155475"/>
          </a:xfrm>
        </p:spPr>
        <p:txBody>
          <a:bodyPr>
            <a:normAutofit lnSpcReduction="10000"/>
          </a:bodyPr>
          <a:lstStyle/>
          <a:p>
            <a:pPr>
              <a:spcAft>
                <a:spcPts val="1200"/>
              </a:spcAft>
            </a:pPr>
            <a:r>
              <a:rPr lang="en-US" dirty="0" smtClean="0"/>
              <a:t>What happens when 650 is only used for terms representing what something is </a:t>
            </a:r>
            <a:r>
              <a:rPr lang="en-US" i="1" dirty="0" smtClean="0"/>
              <a:t>about</a:t>
            </a:r>
            <a:r>
              <a:rPr lang="en-US" dirty="0" smtClean="0"/>
              <a:t>?   That is, what happens to the other important characteristics that can’t go in 650 or 655?    For example, consider:</a:t>
            </a:r>
          </a:p>
          <a:p>
            <a:pPr marL="0" indent="0">
              <a:buNone/>
            </a:pPr>
            <a:r>
              <a:rPr lang="en-US" dirty="0"/>
              <a:t>	650 _0 American poetry </a:t>
            </a:r>
            <a:r>
              <a:rPr lang="en-US" dirty="0" smtClean="0"/>
              <a:t>$x </a:t>
            </a:r>
            <a:r>
              <a:rPr lang="en-US" dirty="0"/>
              <a:t>Women </a:t>
            </a:r>
            <a:r>
              <a:rPr lang="en-US" dirty="0" smtClean="0"/>
              <a:t>authors.</a:t>
            </a:r>
          </a:p>
          <a:p>
            <a:pPr marL="0" indent="0">
              <a:buNone/>
            </a:pPr>
            <a:r>
              <a:rPr lang="en-US" dirty="0"/>
              <a:t>	</a:t>
            </a:r>
            <a:r>
              <a:rPr lang="en-US" dirty="0" smtClean="0"/>
              <a:t>650 _0 American poetry $x African American authors.</a:t>
            </a:r>
          </a:p>
          <a:p>
            <a:pPr marL="0" indent="0">
              <a:spcAft>
                <a:spcPts val="1200"/>
              </a:spcAft>
              <a:buNone/>
            </a:pPr>
            <a:r>
              <a:rPr lang="en-US" dirty="0"/>
              <a:t>	</a:t>
            </a:r>
            <a:r>
              <a:rPr lang="en-US" dirty="0" smtClean="0"/>
              <a:t>650 _0 American poetry $y 20th century.</a:t>
            </a:r>
          </a:p>
          <a:p>
            <a:r>
              <a:rPr lang="en-US" dirty="0" smtClean="0"/>
              <a:t>The above three subjects would currently be assigned to an anthology of 20th century poetry by African American women.  The genre/form is </a:t>
            </a:r>
            <a:r>
              <a:rPr lang="en-US" i="1" dirty="0" smtClean="0"/>
              <a:t>Poetry</a:t>
            </a:r>
            <a:r>
              <a:rPr lang="en-US" dirty="0" smtClean="0"/>
              <a:t>.  Since the work isn’t </a:t>
            </a:r>
            <a:r>
              <a:rPr lang="en-US" i="1" dirty="0" smtClean="0"/>
              <a:t>about</a:t>
            </a:r>
            <a:r>
              <a:rPr lang="en-US" dirty="0" smtClean="0"/>
              <a:t> 20th century African American women’s poetry, if we stop using 650, and 655 only holds the genre/form, where do we put the information that the creators are American, African American, Women and that the works were created in the 20th century?</a:t>
            </a:r>
            <a:endParaRPr lang="en-US" dirty="0">
              <a:solidFill>
                <a:srgbClr val="0070C0"/>
              </a:solidFill>
            </a:endParaRPr>
          </a:p>
        </p:txBody>
      </p:sp>
    </p:spTree>
    <p:extLst>
      <p:ext uri="{BB962C8B-B14F-4D97-AF65-F5344CB8AC3E}">
        <p14:creationId xmlns:p14="http://schemas.microsoft.com/office/powerpoint/2010/main" val="151079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825624"/>
            <a:ext cx="10515600" cy="5032376"/>
          </a:xfrm>
        </p:spPr>
        <p:txBody>
          <a:bodyPr>
            <a:normAutofit/>
          </a:bodyPr>
          <a:lstStyle/>
          <a:p>
            <a:pPr>
              <a:spcAft>
                <a:spcPts val="1200"/>
              </a:spcAft>
            </a:pPr>
            <a:r>
              <a:rPr lang="en-US" dirty="0" smtClean="0"/>
              <a:t>LCGFT vs. Other Thesauri/Term </a:t>
            </a:r>
            <a:r>
              <a:rPr lang="en-US" dirty="0"/>
              <a:t>L</a:t>
            </a:r>
            <a:r>
              <a:rPr lang="en-US" dirty="0" smtClean="0"/>
              <a:t>ists:</a:t>
            </a:r>
            <a:endParaRPr lang="en-US" i="1" dirty="0"/>
          </a:p>
          <a:p>
            <a:pPr lvl="1"/>
            <a:r>
              <a:rPr lang="en-US" dirty="0"/>
              <a:t>Assign LCGFT terms in addition to any other terms used in field 655 that are taken from other genre/form or subject lists.  </a:t>
            </a:r>
            <a:r>
              <a:rPr lang="en-US" dirty="0" smtClean="0"/>
              <a:t>For example, for </a:t>
            </a:r>
            <a:r>
              <a:rPr lang="en-US" dirty="0"/>
              <a:t>an ethnic newspaper, assign the LCGFT term </a:t>
            </a:r>
            <a:r>
              <a:rPr lang="en-US" b="1" dirty="0"/>
              <a:t>Newspapers</a:t>
            </a:r>
            <a:r>
              <a:rPr lang="en-US" dirty="0"/>
              <a:t> as well as any more specific terms taken from the </a:t>
            </a:r>
            <a:r>
              <a:rPr lang="en-US" i="1" dirty="0"/>
              <a:t>Newspaper Genre </a:t>
            </a:r>
            <a:r>
              <a:rPr lang="en-US" i="1" dirty="0" smtClean="0"/>
              <a:t>List</a:t>
            </a:r>
            <a:r>
              <a:rPr lang="en-US" dirty="0" smtClean="0"/>
              <a:t>.</a:t>
            </a:r>
          </a:p>
          <a:p>
            <a:pPr lvl="1"/>
            <a:endParaRPr lang="en-US" b="1" i="1" dirty="0"/>
          </a:p>
          <a:p>
            <a:pPr marL="914400" lvl="2" indent="0">
              <a:buNone/>
            </a:pPr>
            <a:r>
              <a:rPr lang="en-US" b="1" i="1" dirty="0" smtClean="0"/>
              <a:t>	</a:t>
            </a:r>
            <a:r>
              <a:rPr lang="en-US" dirty="0" smtClean="0"/>
              <a:t>245 00  </a:t>
            </a:r>
            <a:r>
              <a:rPr lang="ja-JP" altLang="en-US" dirty="0" smtClean="0"/>
              <a:t>西</a:t>
            </a:r>
            <a:r>
              <a:rPr lang="ja-JP" altLang="en-US" dirty="0"/>
              <a:t>華報 </a:t>
            </a:r>
            <a:r>
              <a:rPr lang="en-US" altLang="ja-JP" dirty="0"/>
              <a:t>= </a:t>
            </a:r>
            <a:r>
              <a:rPr lang="en-US" dirty="0" smtClean="0"/>
              <a:t>$b </a:t>
            </a:r>
            <a:r>
              <a:rPr lang="en-US" dirty="0"/>
              <a:t>Seattle Chinese post</a:t>
            </a:r>
            <a:r>
              <a:rPr lang="en-US" dirty="0" smtClean="0"/>
              <a:t>.</a:t>
            </a:r>
          </a:p>
          <a:p>
            <a:pPr marL="914400" lvl="2" indent="0">
              <a:buNone/>
            </a:pPr>
            <a:r>
              <a:rPr lang="en-US" b="1" i="1" dirty="0"/>
              <a:t>	</a:t>
            </a:r>
            <a:r>
              <a:rPr lang="en-US" dirty="0" smtClean="0"/>
              <a:t>245 </a:t>
            </a:r>
            <a:r>
              <a:rPr lang="en-US" dirty="0"/>
              <a:t>00 </a:t>
            </a:r>
            <a:r>
              <a:rPr lang="en-US" dirty="0" smtClean="0"/>
              <a:t> Xi </a:t>
            </a:r>
            <a:r>
              <a:rPr lang="en-US" dirty="0"/>
              <a:t>hua bao = </a:t>
            </a:r>
            <a:r>
              <a:rPr lang="en-US" dirty="0" smtClean="0"/>
              <a:t>$b </a:t>
            </a:r>
            <a:r>
              <a:rPr lang="en-US" dirty="0"/>
              <a:t>Seattle Chinese </a:t>
            </a:r>
            <a:r>
              <a:rPr lang="en-US" dirty="0" smtClean="0"/>
              <a:t>post.</a:t>
            </a:r>
          </a:p>
          <a:p>
            <a:pPr marL="914400" lvl="2" indent="0">
              <a:buNone/>
            </a:pPr>
            <a:r>
              <a:rPr lang="en-US" b="1" i="1" dirty="0"/>
              <a:t>	</a:t>
            </a:r>
            <a:r>
              <a:rPr lang="en-US" dirty="0" smtClean="0"/>
              <a:t>650 _0  Chinese Americans $z Washington (State) $z Seattle $v Newspapers.</a:t>
            </a:r>
          </a:p>
          <a:p>
            <a:pPr marL="914400" lvl="2" indent="0">
              <a:buNone/>
            </a:pPr>
            <a:r>
              <a:rPr lang="en-US" dirty="0"/>
              <a:t>	</a:t>
            </a:r>
            <a:r>
              <a:rPr lang="en-US" dirty="0" smtClean="0"/>
              <a:t>650 _0  Chinese $z </a:t>
            </a:r>
            <a:r>
              <a:rPr lang="en-US" dirty="0"/>
              <a:t>Washington (State) </a:t>
            </a:r>
            <a:r>
              <a:rPr lang="en-US" dirty="0" smtClean="0"/>
              <a:t>$z </a:t>
            </a:r>
            <a:r>
              <a:rPr lang="en-US" dirty="0"/>
              <a:t>Seattle </a:t>
            </a:r>
            <a:r>
              <a:rPr lang="en-US" dirty="0" smtClean="0"/>
              <a:t>$v </a:t>
            </a:r>
            <a:r>
              <a:rPr lang="en-US" dirty="0"/>
              <a:t>Newspapers.</a:t>
            </a:r>
          </a:p>
          <a:p>
            <a:pPr marL="914400" lvl="2" indent="0">
              <a:buNone/>
            </a:pPr>
            <a:r>
              <a:rPr lang="en-US" dirty="0" smtClean="0"/>
              <a:t>	655 _7  Newspapers. $2 lcgft</a:t>
            </a:r>
          </a:p>
          <a:p>
            <a:pPr marL="914400" lvl="2" indent="0">
              <a:buNone/>
            </a:pPr>
            <a:r>
              <a:rPr lang="en-US" dirty="0"/>
              <a:t>	655 _7  Chinese American newspapers. </a:t>
            </a:r>
            <a:r>
              <a:rPr lang="en-US" dirty="0" smtClean="0"/>
              <a:t>$2 ngl  </a:t>
            </a:r>
          </a:p>
        </p:txBody>
      </p:sp>
    </p:spTree>
    <p:extLst>
      <p:ext uri="{BB962C8B-B14F-4D97-AF65-F5344CB8AC3E}">
        <p14:creationId xmlns:p14="http://schemas.microsoft.com/office/powerpoint/2010/main" val="625723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515600" cy="5167312"/>
          </a:xfrm>
        </p:spPr>
        <p:txBody>
          <a:bodyPr>
            <a:normAutofit lnSpcReduction="10000"/>
          </a:bodyPr>
          <a:lstStyle/>
          <a:p>
            <a:pPr>
              <a:spcAft>
                <a:spcPts val="1200"/>
              </a:spcAft>
            </a:pPr>
            <a:r>
              <a:rPr lang="en-US" dirty="0" smtClean="0"/>
              <a:t>MARC Coding:</a:t>
            </a:r>
            <a:endParaRPr lang="en-US" i="1" dirty="0"/>
          </a:p>
          <a:p>
            <a:pPr lvl="1">
              <a:spcAft>
                <a:spcPts val="1200"/>
              </a:spcAft>
            </a:pPr>
            <a:r>
              <a:rPr lang="en-US" sz="2600" dirty="0" smtClean="0"/>
              <a:t>Assign LCGFT terms in field 655, second indicator value “7”, and subfield $2 code “lcgft”</a:t>
            </a:r>
          </a:p>
          <a:p>
            <a:pPr lvl="1">
              <a:spcAft>
                <a:spcPts val="1200"/>
              </a:spcAft>
            </a:pPr>
            <a:r>
              <a:rPr lang="en-US" sz="2600" dirty="0" smtClean="0"/>
              <a:t>Control the headings in OCLC </a:t>
            </a:r>
            <a:r>
              <a:rPr lang="en-US" sz="2600" dirty="0" err="1" smtClean="0"/>
              <a:t>Connexion</a:t>
            </a:r>
            <a:endParaRPr lang="en-US" sz="2600" dirty="0" smtClean="0"/>
          </a:p>
          <a:p>
            <a:pPr lvl="1">
              <a:spcAft>
                <a:spcPts val="1200"/>
              </a:spcAft>
            </a:pPr>
            <a:r>
              <a:rPr lang="en-US" sz="2600" dirty="0" smtClean="0"/>
              <a:t>Subdivision of LCGFT terms is not authorized.  If your library has a special policy for subdividing LCGFT terms, they should be coded with $2 code “local”</a:t>
            </a:r>
          </a:p>
          <a:p>
            <a:pPr marL="457200" lvl="1" indent="0">
              <a:spcAft>
                <a:spcPts val="600"/>
              </a:spcAft>
              <a:buNone/>
            </a:pPr>
            <a:r>
              <a:rPr lang="en-US" sz="2600" dirty="0"/>
              <a:t>	</a:t>
            </a:r>
            <a:r>
              <a:rPr lang="en-US" sz="2600" dirty="0" smtClean="0"/>
              <a:t>	655 _7  Feature films. $2 lcgft</a:t>
            </a:r>
          </a:p>
          <a:p>
            <a:pPr marL="457200" lvl="1" indent="0">
              <a:spcBef>
                <a:spcPts val="600"/>
              </a:spcBef>
              <a:spcAft>
                <a:spcPts val="600"/>
              </a:spcAft>
              <a:buNone/>
            </a:pPr>
            <a:r>
              <a:rPr lang="en-US" sz="2600" dirty="0"/>
              <a:t>	</a:t>
            </a:r>
            <a:r>
              <a:rPr lang="en-US" sz="2600" dirty="0" smtClean="0"/>
              <a:t>	655 _7  Feature films </a:t>
            </a:r>
            <a:r>
              <a:rPr lang="en-US" sz="2600" dirty="0"/>
              <a:t>$</a:t>
            </a:r>
            <a:r>
              <a:rPr lang="en-US" sz="2600" dirty="0" smtClean="0"/>
              <a:t>z United States. $2 local</a:t>
            </a:r>
          </a:p>
          <a:p>
            <a:pPr marL="457200" lvl="1" indent="0">
              <a:spcBef>
                <a:spcPts val="0"/>
              </a:spcBef>
              <a:spcAft>
                <a:spcPts val="600"/>
              </a:spcAft>
              <a:buNone/>
            </a:pPr>
            <a:endParaRPr lang="en-US" sz="2600" dirty="0"/>
          </a:p>
          <a:p>
            <a:pPr marL="457200" lvl="1" indent="0">
              <a:spcBef>
                <a:spcPts val="0"/>
              </a:spcBef>
              <a:spcAft>
                <a:spcPts val="1200"/>
              </a:spcAft>
              <a:buNone/>
            </a:pPr>
            <a:r>
              <a:rPr lang="en-US" sz="2600" dirty="0" smtClean="0"/>
              <a:t>		</a:t>
            </a:r>
            <a:endParaRPr lang="en-US" dirty="0" smtClean="0"/>
          </a:p>
        </p:txBody>
      </p:sp>
    </p:spTree>
    <p:extLst>
      <p:ext uri="{BB962C8B-B14F-4D97-AF65-F5344CB8AC3E}">
        <p14:creationId xmlns:p14="http://schemas.microsoft.com/office/powerpoint/2010/main" val="3756483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515600" cy="5057584"/>
          </a:xfrm>
        </p:spPr>
        <p:txBody>
          <a:bodyPr>
            <a:normAutofit/>
          </a:bodyPr>
          <a:lstStyle/>
          <a:p>
            <a:pPr>
              <a:spcAft>
                <a:spcPts val="1200"/>
              </a:spcAft>
            </a:pPr>
            <a:r>
              <a:rPr lang="en-US" dirty="0" smtClean="0"/>
              <a:t>MARC Coding:</a:t>
            </a:r>
            <a:endParaRPr lang="en-US" i="1" dirty="0"/>
          </a:p>
          <a:p>
            <a:pPr lvl="1">
              <a:spcAft>
                <a:spcPts val="2400"/>
              </a:spcAft>
            </a:pPr>
            <a:r>
              <a:rPr lang="en-US" dirty="0" smtClean="0"/>
              <a:t>Subfield $3 may be used to indicate what part a particular heading applies to</a:t>
            </a:r>
          </a:p>
          <a:p>
            <a:pPr marL="457200" lvl="1" indent="0">
              <a:buNone/>
            </a:pPr>
            <a:r>
              <a:rPr lang="en-US" dirty="0" smtClean="0"/>
              <a:t>	245 </a:t>
            </a:r>
            <a:r>
              <a:rPr lang="en-US" dirty="0"/>
              <a:t>00  Encyclopedia of the social and cultural foundations of education ...</a:t>
            </a:r>
            <a:endParaRPr lang="en-US" dirty="0" smtClean="0"/>
          </a:p>
          <a:p>
            <a:pPr marL="457200" lvl="1" indent="0">
              <a:buNone/>
            </a:pPr>
            <a:r>
              <a:rPr lang="en-US" dirty="0"/>
              <a:t>	</a:t>
            </a:r>
            <a:r>
              <a:rPr lang="en-US" dirty="0" smtClean="0"/>
              <a:t>300 </a:t>
            </a:r>
            <a:r>
              <a:rPr lang="en-US" dirty="0"/>
              <a:t>__  1 online resource (3 </a:t>
            </a:r>
            <a:r>
              <a:rPr lang="en-US" dirty="0" smtClean="0"/>
              <a:t>volumes </a:t>
            </a:r>
            <a:r>
              <a:rPr lang="en-US" dirty="0"/>
              <a:t>(xxxvii, 1296 </a:t>
            </a:r>
            <a:r>
              <a:rPr lang="en-US" dirty="0" smtClean="0"/>
              <a:t>pages)) : $b illustrations</a:t>
            </a:r>
          </a:p>
          <a:p>
            <a:pPr marL="457200" lvl="1" indent="0">
              <a:buNone/>
            </a:pPr>
            <a:r>
              <a:rPr lang="en-US" dirty="0"/>
              <a:t>	</a:t>
            </a:r>
            <a:r>
              <a:rPr lang="en-US" dirty="0" smtClean="0"/>
              <a:t>505 0_  volume 1. A-H -- volume 2. I-Z -- volume 3</a:t>
            </a:r>
            <a:r>
              <a:rPr lang="en-US" dirty="0"/>
              <a:t>. Biographies of </a:t>
            </a:r>
            <a:r>
              <a:rPr lang="en-US" dirty="0" smtClean="0"/>
              <a:t>important 		 figures </a:t>
            </a:r>
            <a:r>
              <a:rPr lang="en-US" dirty="0"/>
              <a:t>in </a:t>
            </a:r>
            <a:r>
              <a:rPr lang="en-US" dirty="0" smtClean="0"/>
              <a:t>education. </a:t>
            </a:r>
          </a:p>
          <a:p>
            <a:pPr marL="457200" lvl="1" indent="0">
              <a:buNone/>
            </a:pPr>
            <a:r>
              <a:rPr lang="en-US" dirty="0"/>
              <a:t>	</a:t>
            </a:r>
            <a:r>
              <a:rPr lang="en-US" dirty="0" smtClean="0"/>
              <a:t>655 _7  Encyclopedias. $2 lcgft</a:t>
            </a:r>
          </a:p>
          <a:p>
            <a:pPr marL="457200" lvl="1" indent="0">
              <a:buNone/>
            </a:pPr>
            <a:r>
              <a:rPr lang="en-US" dirty="0"/>
              <a:t>	</a:t>
            </a:r>
            <a:r>
              <a:rPr lang="en-US" dirty="0" smtClean="0"/>
              <a:t>655 _7  $3 </a:t>
            </a:r>
            <a:r>
              <a:rPr lang="en-US" dirty="0"/>
              <a:t>v</a:t>
            </a:r>
            <a:r>
              <a:rPr lang="en-US" dirty="0" smtClean="0"/>
              <a:t>olume 3: $a Biographies. $2 lcgft</a:t>
            </a:r>
          </a:p>
        </p:txBody>
      </p:sp>
    </p:spTree>
    <p:extLst>
      <p:ext uri="{BB962C8B-B14F-4D97-AF65-F5344CB8AC3E}">
        <p14:creationId xmlns:p14="http://schemas.microsoft.com/office/powerpoint/2010/main" val="1788960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515600" cy="5057584"/>
          </a:xfrm>
        </p:spPr>
        <p:txBody>
          <a:bodyPr>
            <a:normAutofit/>
          </a:bodyPr>
          <a:lstStyle/>
          <a:p>
            <a:pPr>
              <a:spcAft>
                <a:spcPts val="1200"/>
              </a:spcAft>
            </a:pPr>
            <a:r>
              <a:rPr lang="en-US" dirty="0" smtClean="0"/>
              <a:t>MARC Coding:</a:t>
            </a:r>
            <a:endParaRPr lang="en-US" i="1" dirty="0"/>
          </a:p>
          <a:p>
            <a:pPr lvl="1">
              <a:spcAft>
                <a:spcPts val="1200"/>
              </a:spcAft>
            </a:pPr>
            <a:r>
              <a:rPr lang="en-US" dirty="0" smtClean="0"/>
              <a:t>Subfield $3 may be used to indicate what part a particular heading applies to</a:t>
            </a:r>
          </a:p>
          <a:p>
            <a:pPr marL="457200" lvl="1" indent="0">
              <a:buNone/>
            </a:pPr>
            <a:r>
              <a:rPr lang="en-US" dirty="0" smtClean="0"/>
              <a:t>	245 12  A tactile and large print atlas of the state of Maryland ...</a:t>
            </a:r>
          </a:p>
          <a:p>
            <a:pPr marL="457200" lvl="1" indent="0">
              <a:buNone/>
            </a:pPr>
            <a:r>
              <a:rPr lang="en-US" dirty="0"/>
              <a:t>	</a:t>
            </a:r>
            <a:r>
              <a:rPr lang="en-US" dirty="0" smtClean="0"/>
              <a:t>300 __  1 atlas (2 volumes) : $b tactile maps (some color) ; $c 30 cm + $e 4 </a:t>
            </a:r>
          </a:p>
          <a:p>
            <a:pPr marL="457200" lvl="1" indent="0">
              <a:buNone/>
            </a:pPr>
            <a:r>
              <a:rPr lang="en-US" dirty="0"/>
              <a:t>	</a:t>
            </a:r>
            <a:r>
              <a:rPr lang="en-US" dirty="0" smtClean="0"/>
              <a:t>	 audiocassettes </a:t>
            </a:r>
          </a:p>
          <a:p>
            <a:pPr marL="457200" lvl="1" indent="0">
              <a:buNone/>
            </a:pPr>
            <a:r>
              <a:rPr lang="en-US" dirty="0"/>
              <a:t>	</a:t>
            </a:r>
            <a:r>
              <a:rPr lang="en-US" dirty="0" smtClean="0"/>
              <a:t>505 0_  part 1. Atlas -- part 2. Commentary in print -- part 3. Commentary 		              on 4 audio cassettes.</a:t>
            </a:r>
          </a:p>
          <a:p>
            <a:pPr marL="457200" lvl="1" indent="0">
              <a:buNone/>
            </a:pPr>
            <a:r>
              <a:rPr lang="en-US" dirty="0"/>
              <a:t>	</a:t>
            </a:r>
            <a:r>
              <a:rPr lang="en-US" dirty="0" smtClean="0"/>
              <a:t>655 _7  Atlases. $2 lcgft </a:t>
            </a:r>
          </a:p>
          <a:p>
            <a:pPr marL="457200" lvl="1" indent="0">
              <a:buNone/>
            </a:pPr>
            <a:r>
              <a:rPr lang="en-US" dirty="0"/>
              <a:t>	</a:t>
            </a:r>
            <a:r>
              <a:rPr lang="en-US" dirty="0" smtClean="0"/>
              <a:t>655 _7  Braille books. $2 lcgft</a:t>
            </a:r>
          </a:p>
          <a:p>
            <a:pPr marL="457200" lvl="1" indent="0">
              <a:buNone/>
            </a:pPr>
            <a:r>
              <a:rPr lang="en-US" dirty="0"/>
              <a:t>	</a:t>
            </a:r>
            <a:r>
              <a:rPr lang="en-US" dirty="0" smtClean="0"/>
              <a:t>655 _7  Cartographic materials for people with visual disabilities. $2 lcgft</a:t>
            </a:r>
          </a:p>
          <a:p>
            <a:pPr marL="457200" lvl="1" indent="0">
              <a:buNone/>
            </a:pPr>
            <a:r>
              <a:rPr lang="en-US" dirty="0"/>
              <a:t>	</a:t>
            </a:r>
            <a:r>
              <a:rPr lang="en-US" dirty="0" smtClean="0"/>
              <a:t>655 _7  $3 Accompanying material: $a Audiobooks. $2 lcgft</a:t>
            </a:r>
          </a:p>
        </p:txBody>
      </p:sp>
    </p:spTree>
    <p:extLst>
      <p:ext uri="{BB962C8B-B14F-4D97-AF65-F5344CB8AC3E}">
        <p14:creationId xmlns:p14="http://schemas.microsoft.com/office/powerpoint/2010/main" val="3945902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975848" cy="5057584"/>
          </a:xfrm>
        </p:spPr>
        <p:txBody>
          <a:bodyPr>
            <a:normAutofit/>
          </a:bodyPr>
          <a:lstStyle/>
          <a:p>
            <a:pPr>
              <a:spcAft>
                <a:spcPts val="1200"/>
              </a:spcAft>
            </a:pPr>
            <a:r>
              <a:rPr lang="en-US" dirty="0" smtClean="0"/>
              <a:t>MARC Coding:</a:t>
            </a:r>
            <a:endParaRPr lang="en-US" i="1" dirty="0"/>
          </a:p>
          <a:p>
            <a:pPr lvl="1">
              <a:spcAft>
                <a:spcPts val="1200"/>
              </a:spcAft>
            </a:pPr>
            <a:r>
              <a:rPr lang="en-US" dirty="0" smtClean="0"/>
              <a:t>Subfield $3 may be used to indicate what part a particular heading applies to</a:t>
            </a:r>
          </a:p>
          <a:p>
            <a:pPr marL="0" lvl="2" indent="0">
              <a:lnSpc>
                <a:spcPct val="100000"/>
              </a:lnSpc>
              <a:spcBef>
                <a:spcPts val="0"/>
              </a:spcBef>
              <a:buNone/>
            </a:pPr>
            <a:r>
              <a:rPr lang="en-US" sz="2400" dirty="0" smtClean="0"/>
              <a:t>	100 1_  Pinero</a:t>
            </a:r>
            <a:r>
              <a:rPr lang="en-US" sz="2400" dirty="0"/>
              <a:t>, Arthur Wing, $d 1855-1934, $e author</a:t>
            </a:r>
            <a:r>
              <a:rPr lang="en-US" sz="2400" dirty="0" smtClean="0"/>
              <a:t>.</a:t>
            </a:r>
          </a:p>
          <a:p>
            <a:pPr marL="0" lvl="2" indent="0">
              <a:lnSpc>
                <a:spcPct val="100000"/>
              </a:lnSpc>
              <a:spcBef>
                <a:spcPts val="0"/>
              </a:spcBef>
              <a:buNone/>
            </a:pPr>
            <a:r>
              <a:rPr lang="en-US" sz="2400" dirty="0" smtClean="0"/>
              <a:t>	245 </a:t>
            </a:r>
            <a:r>
              <a:rPr lang="en-US" sz="2400" dirty="0"/>
              <a:t>10 </a:t>
            </a:r>
            <a:r>
              <a:rPr lang="en-US" sz="2400" dirty="0" smtClean="0"/>
              <a:t> Three </a:t>
            </a:r>
            <a:r>
              <a:rPr lang="en-US" sz="2400" dirty="0"/>
              <a:t>plays / $c Arthur Wing Pinero ; with introductions by </a:t>
            </a:r>
            <a:r>
              <a:rPr lang="en-US" sz="2400" dirty="0" smtClean="0"/>
              <a:t>	  	              Stephen </a:t>
            </a:r>
            <a:r>
              <a:rPr lang="en-US" sz="2400" dirty="0"/>
              <a:t>Wyatt.</a:t>
            </a:r>
          </a:p>
          <a:p>
            <a:pPr marL="0" indent="0">
              <a:lnSpc>
                <a:spcPct val="100000"/>
              </a:lnSpc>
              <a:spcBef>
                <a:spcPts val="0"/>
              </a:spcBef>
              <a:buNone/>
            </a:pPr>
            <a:r>
              <a:rPr lang="en-US" sz="2400" dirty="0" smtClean="0"/>
              <a:t>	505 0_  </a:t>
            </a:r>
            <a:r>
              <a:rPr lang="en-US" sz="2400" dirty="0"/>
              <a:t>The magistrate -- The second Mrs. Tanqueray -- </a:t>
            </a:r>
            <a:r>
              <a:rPr lang="en-US" sz="2400" dirty="0" err="1"/>
              <a:t>Trelawny</a:t>
            </a:r>
            <a:r>
              <a:rPr lang="en-US" sz="2400" dirty="0"/>
              <a:t> of the “Wells.”</a:t>
            </a:r>
          </a:p>
          <a:p>
            <a:pPr marL="0" indent="0">
              <a:lnSpc>
                <a:spcPct val="100000"/>
              </a:lnSpc>
              <a:spcBef>
                <a:spcPts val="0"/>
              </a:spcBef>
              <a:buNone/>
            </a:pPr>
            <a:r>
              <a:rPr lang="en-US" sz="2400" dirty="0" smtClean="0"/>
              <a:t>	655 _7  Drama</a:t>
            </a:r>
            <a:r>
              <a:rPr lang="en-US" sz="2400" dirty="0"/>
              <a:t>. $2 </a:t>
            </a:r>
            <a:r>
              <a:rPr lang="en-US" sz="2400" dirty="0" err="1"/>
              <a:t>lcgft</a:t>
            </a:r>
            <a:r>
              <a:rPr lang="en-US" sz="2400" dirty="0"/>
              <a:t>     </a:t>
            </a:r>
            <a:r>
              <a:rPr lang="en-US" sz="2400" i="1" dirty="0"/>
              <a:t>[Genre/form term that applies to all works in the </a:t>
            </a:r>
            <a:r>
              <a:rPr lang="en-US" sz="2400" i="1" dirty="0" smtClean="0"/>
              <a:t>		 compilation</a:t>
            </a:r>
            <a:r>
              <a:rPr lang="en-US" sz="2400" i="1" dirty="0"/>
              <a:t>]</a:t>
            </a:r>
            <a:endParaRPr lang="en-US" sz="2400" dirty="0"/>
          </a:p>
          <a:p>
            <a:pPr marL="0" indent="0">
              <a:lnSpc>
                <a:spcPct val="100000"/>
              </a:lnSpc>
              <a:spcBef>
                <a:spcPts val="0"/>
              </a:spcBef>
              <a:buNone/>
            </a:pPr>
            <a:r>
              <a:rPr lang="en-US" sz="2400" dirty="0" smtClean="0"/>
              <a:t>	655 _7 </a:t>
            </a:r>
            <a:r>
              <a:rPr lang="en-US" sz="2400" dirty="0"/>
              <a:t>$3 The magistrate: $a Farces. $2 </a:t>
            </a:r>
            <a:r>
              <a:rPr lang="en-US" sz="2400" dirty="0" err="1"/>
              <a:t>lcgft</a:t>
            </a:r>
            <a:endParaRPr lang="en-US" sz="2400" dirty="0"/>
          </a:p>
          <a:p>
            <a:pPr marL="0" indent="0">
              <a:lnSpc>
                <a:spcPct val="100000"/>
              </a:lnSpc>
              <a:spcBef>
                <a:spcPts val="0"/>
              </a:spcBef>
              <a:buNone/>
            </a:pPr>
            <a:r>
              <a:rPr lang="en-US" sz="2400" dirty="0" smtClean="0"/>
              <a:t>	655 _7 </a:t>
            </a:r>
            <a:r>
              <a:rPr lang="en-US" sz="2400" dirty="0"/>
              <a:t>$3 The second Mrs. Tanqueray: $a Problem plays. $2 </a:t>
            </a:r>
            <a:r>
              <a:rPr lang="en-US" sz="2400" dirty="0" err="1"/>
              <a:t>lcgft</a:t>
            </a:r>
            <a:endParaRPr lang="en-US" sz="2400" dirty="0"/>
          </a:p>
          <a:p>
            <a:pPr marL="0" indent="0">
              <a:lnSpc>
                <a:spcPct val="100000"/>
              </a:lnSpc>
              <a:spcBef>
                <a:spcPts val="0"/>
              </a:spcBef>
              <a:buNone/>
            </a:pPr>
            <a:r>
              <a:rPr lang="en-US" sz="2400" dirty="0" smtClean="0"/>
              <a:t>	655 _7 </a:t>
            </a:r>
            <a:r>
              <a:rPr lang="en-US" sz="2400" dirty="0"/>
              <a:t>$3 </a:t>
            </a:r>
            <a:r>
              <a:rPr lang="en-US" sz="2400" dirty="0" err="1"/>
              <a:t>Trelawny</a:t>
            </a:r>
            <a:r>
              <a:rPr lang="en-US" sz="2400" dirty="0"/>
              <a:t> of the “Wells”: $a Comedy plays. $2 </a:t>
            </a:r>
            <a:r>
              <a:rPr lang="en-US" sz="2400" dirty="0" err="1"/>
              <a:t>lcgft</a:t>
            </a:r>
            <a:endParaRPr lang="en-US" sz="2400" dirty="0" smtClean="0"/>
          </a:p>
        </p:txBody>
      </p:sp>
    </p:spTree>
    <p:extLst>
      <p:ext uri="{BB962C8B-B14F-4D97-AF65-F5344CB8AC3E}">
        <p14:creationId xmlns:p14="http://schemas.microsoft.com/office/powerpoint/2010/main" val="3549652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LCGFT Terms</a:t>
            </a:r>
            <a:endParaRPr lang="en-US" dirty="0"/>
          </a:p>
        </p:txBody>
      </p:sp>
      <p:sp>
        <p:nvSpPr>
          <p:cNvPr id="3" name="Content Placeholder 2"/>
          <p:cNvSpPr>
            <a:spLocks noGrp="1"/>
          </p:cNvSpPr>
          <p:nvPr>
            <p:ph idx="1"/>
          </p:nvPr>
        </p:nvSpPr>
        <p:spPr>
          <a:xfrm>
            <a:off x="838200" y="1690688"/>
            <a:ext cx="10975848" cy="5057584"/>
          </a:xfrm>
        </p:spPr>
        <p:txBody>
          <a:bodyPr>
            <a:normAutofit/>
          </a:bodyPr>
          <a:lstStyle/>
          <a:p>
            <a:pPr>
              <a:spcAft>
                <a:spcPts val="1200"/>
              </a:spcAft>
            </a:pPr>
            <a:r>
              <a:rPr lang="en-US" dirty="0" smtClean="0"/>
              <a:t>MARC Coding:</a:t>
            </a:r>
            <a:endParaRPr lang="en-US" i="1" dirty="0"/>
          </a:p>
          <a:p>
            <a:pPr lvl="1">
              <a:spcAft>
                <a:spcPts val="1200"/>
              </a:spcAft>
            </a:pPr>
            <a:r>
              <a:rPr lang="en-US" dirty="0" smtClean="0"/>
              <a:t>Subfield $3 may be used to indicate what part a particular heading applies to</a:t>
            </a:r>
          </a:p>
          <a:p>
            <a:pPr marL="0" lvl="2" indent="0">
              <a:lnSpc>
                <a:spcPct val="100000"/>
              </a:lnSpc>
              <a:spcBef>
                <a:spcPts val="0"/>
              </a:spcBef>
              <a:buNone/>
            </a:pPr>
            <a:r>
              <a:rPr lang="en-US" sz="2400" dirty="0" smtClean="0"/>
              <a:t>	245 04  The gold rush ; $b plus, Pay day / $c Film de Dam ; written and</a:t>
            </a:r>
          </a:p>
          <a:p>
            <a:pPr marL="0" lvl="2" indent="0">
              <a:lnSpc>
                <a:spcPct val="100000"/>
              </a:lnSpc>
              <a:spcBef>
                <a:spcPts val="0"/>
              </a:spcBef>
              <a:buNone/>
            </a:pPr>
            <a:r>
              <a:rPr lang="en-US" sz="2400" dirty="0"/>
              <a:t>	</a:t>
            </a:r>
            <a:r>
              <a:rPr lang="en-US" sz="2400" dirty="0" smtClean="0"/>
              <a:t>	 directed by </a:t>
            </a:r>
            <a:r>
              <a:rPr lang="en-US" sz="2400" smtClean="0"/>
              <a:t>Charlie </a:t>
            </a:r>
            <a:r>
              <a:rPr lang="en-US" sz="2400" smtClean="0"/>
              <a:t>Chaplin</a:t>
            </a:r>
            <a:r>
              <a:rPr lang="en-US" sz="2400" dirty="0" smtClean="0"/>
              <a:t>.</a:t>
            </a:r>
          </a:p>
          <a:p>
            <a:pPr marL="0" lvl="2" indent="0">
              <a:lnSpc>
                <a:spcPct val="100000"/>
              </a:lnSpc>
              <a:spcBef>
                <a:spcPts val="0"/>
              </a:spcBef>
              <a:buNone/>
            </a:pPr>
            <a:r>
              <a:rPr lang="en-US" sz="2400" dirty="0" smtClean="0"/>
              <a:t>	655 _7  Comedy films. $2 </a:t>
            </a:r>
            <a:r>
              <a:rPr lang="en-US" sz="2400" dirty="0" err="1" smtClean="0"/>
              <a:t>lcgft</a:t>
            </a:r>
            <a:endParaRPr lang="en-US" sz="2400" dirty="0" smtClean="0"/>
          </a:p>
          <a:p>
            <a:pPr marL="0" lvl="2" indent="0">
              <a:lnSpc>
                <a:spcPct val="100000"/>
              </a:lnSpc>
              <a:spcBef>
                <a:spcPts val="0"/>
              </a:spcBef>
              <a:buNone/>
            </a:pPr>
            <a:r>
              <a:rPr lang="en-US" sz="2400" dirty="0"/>
              <a:t>	</a:t>
            </a:r>
            <a:r>
              <a:rPr lang="en-US" sz="2400" dirty="0" smtClean="0"/>
              <a:t>655 _7  Silent films. $2 </a:t>
            </a:r>
            <a:r>
              <a:rPr lang="en-US" sz="2400" dirty="0" err="1" smtClean="0"/>
              <a:t>lcgft</a:t>
            </a:r>
            <a:endParaRPr lang="en-US" sz="2400" dirty="0"/>
          </a:p>
          <a:p>
            <a:pPr marL="0" indent="0">
              <a:lnSpc>
                <a:spcPct val="100000"/>
              </a:lnSpc>
              <a:spcBef>
                <a:spcPts val="0"/>
              </a:spcBef>
              <a:buNone/>
            </a:pPr>
            <a:r>
              <a:rPr lang="en-US" sz="2400" dirty="0" smtClean="0"/>
              <a:t>	655 _7  Fiction films. </a:t>
            </a:r>
            <a:r>
              <a:rPr lang="en-US" sz="2400" dirty="0"/>
              <a:t>$2 </a:t>
            </a:r>
            <a:r>
              <a:rPr lang="en-US" sz="2400" dirty="0" err="1"/>
              <a:t>lcgft</a:t>
            </a:r>
            <a:r>
              <a:rPr lang="en-US" sz="2400" dirty="0"/>
              <a:t>     </a:t>
            </a:r>
            <a:endParaRPr lang="en-US" sz="2400" dirty="0" smtClean="0"/>
          </a:p>
          <a:p>
            <a:pPr marL="0" indent="0">
              <a:lnSpc>
                <a:spcPct val="100000"/>
              </a:lnSpc>
              <a:spcBef>
                <a:spcPts val="0"/>
              </a:spcBef>
              <a:buNone/>
            </a:pPr>
            <a:r>
              <a:rPr lang="en-US" sz="2400" dirty="0"/>
              <a:t>	</a:t>
            </a:r>
            <a:r>
              <a:rPr lang="en-US" sz="2400" dirty="0" smtClean="0"/>
              <a:t>655 _7  $</a:t>
            </a:r>
            <a:r>
              <a:rPr lang="en-US" sz="2400" dirty="0"/>
              <a:t>3 </a:t>
            </a:r>
            <a:r>
              <a:rPr lang="en-US" sz="2400" dirty="0" smtClean="0"/>
              <a:t>Gold rush: </a:t>
            </a:r>
            <a:r>
              <a:rPr lang="en-US" sz="2400" dirty="0"/>
              <a:t>$a </a:t>
            </a:r>
            <a:r>
              <a:rPr lang="en-US" sz="2400" dirty="0" smtClean="0"/>
              <a:t>Feature films</a:t>
            </a:r>
            <a:r>
              <a:rPr lang="en-US" sz="2400" dirty="0"/>
              <a:t>. $2 </a:t>
            </a:r>
            <a:r>
              <a:rPr lang="en-US" sz="2400" dirty="0" err="1"/>
              <a:t>lcgft</a:t>
            </a:r>
            <a:endParaRPr lang="en-US" sz="2400" dirty="0"/>
          </a:p>
          <a:p>
            <a:pPr marL="0" indent="0">
              <a:lnSpc>
                <a:spcPct val="100000"/>
              </a:lnSpc>
              <a:spcBef>
                <a:spcPts val="0"/>
              </a:spcBef>
              <a:buNone/>
            </a:pPr>
            <a:r>
              <a:rPr lang="en-US" sz="2400" dirty="0" smtClean="0"/>
              <a:t>	655 _7  $</a:t>
            </a:r>
            <a:r>
              <a:rPr lang="en-US" sz="2400" dirty="0"/>
              <a:t>3 </a:t>
            </a:r>
            <a:r>
              <a:rPr lang="en-US" sz="2400" dirty="0" smtClean="0"/>
              <a:t>Pay day: </a:t>
            </a:r>
            <a:r>
              <a:rPr lang="en-US" sz="2400" dirty="0"/>
              <a:t>$a </a:t>
            </a:r>
            <a:r>
              <a:rPr lang="en-US" sz="2400" dirty="0" smtClean="0"/>
              <a:t>Short films. </a:t>
            </a:r>
            <a:r>
              <a:rPr lang="en-US" sz="2400" dirty="0"/>
              <a:t>$2 </a:t>
            </a:r>
            <a:r>
              <a:rPr lang="en-US" sz="2400" dirty="0" err="1"/>
              <a:t>lcgft</a:t>
            </a:r>
            <a:endParaRPr lang="en-US" sz="2400" dirty="0"/>
          </a:p>
          <a:p>
            <a:pPr marL="0" indent="0">
              <a:lnSpc>
                <a:spcPct val="100000"/>
              </a:lnSpc>
              <a:spcBef>
                <a:spcPts val="0"/>
              </a:spcBef>
              <a:buNone/>
            </a:pPr>
            <a:r>
              <a:rPr lang="en-US" sz="2400" dirty="0" smtClean="0"/>
              <a:t>	</a:t>
            </a:r>
          </a:p>
        </p:txBody>
      </p:sp>
    </p:spTree>
    <p:extLst>
      <p:ext uri="{BB962C8B-B14F-4D97-AF65-F5344CB8AC3E}">
        <p14:creationId xmlns:p14="http://schemas.microsoft.com/office/powerpoint/2010/main" val="1570336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General Terms</a:t>
            </a:r>
            <a:br>
              <a:rPr lang="en-US" dirty="0" smtClean="0"/>
            </a:br>
            <a:endParaRPr lang="en-US" sz="4000" dirty="0"/>
          </a:p>
        </p:txBody>
      </p:sp>
      <p:sp>
        <p:nvSpPr>
          <p:cNvPr id="3" name="Subtitle 2"/>
          <p:cNvSpPr>
            <a:spLocks noGrp="1"/>
          </p:cNvSpPr>
          <p:nvPr>
            <p:ph type="subTitle" idx="1"/>
          </p:nvPr>
        </p:nvSpPr>
        <p:spPr>
          <a:xfrm>
            <a:off x="1524000" y="3602037"/>
            <a:ext cx="9144000" cy="2431117"/>
          </a:xfrm>
        </p:spPr>
        <p:txBody>
          <a:bodyPr>
            <a:normAutofit/>
          </a:bodyPr>
          <a:lstStyle/>
          <a:p>
            <a:endParaRPr lang="en-US" dirty="0" smtClean="0"/>
          </a:p>
        </p:txBody>
      </p:sp>
    </p:spTree>
    <p:extLst>
      <p:ext uri="{BB962C8B-B14F-4D97-AF65-F5344CB8AC3E}">
        <p14:creationId xmlns:p14="http://schemas.microsoft.com/office/powerpoint/2010/main" val="3364200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838200" y="1690688"/>
            <a:ext cx="10848975" cy="5114924"/>
          </a:xfrm>
        </p:spPr>
        <p:txBody>
          <a:bodyPr>
            <a:normAutofit lnSpcReduction="10000"/>
          </a:bodyPr>
          <a:lstStyle/>
          <a:p>
            <a:r>
              <a:rPr lang="en-US" dirty="0" smtClean="0"/>
              <a:t>ALA ALCTS Subject Analysis Committee Subcommittee on Genre/Form Implementation General Terms Working Group developed initial list of terms</a:t>
            </a:r>
          </a:p>
          <a:p>
            <a:r>
              <a:rPr lang="en-US" dirty="0" smtClean="0"/>
              <a:t>The WG initially looked at LCSH free-floating form subdivisions, and then at non-floating form subdivisions, general form headings in LCSH, and other controlled vocabularies (e.g., RBMS Genre Terms)</a:t>
            </a:r>
          </a:p>
          <a:p>
            <a:r>
              <a:rPr lang="en-US" dirty="0" smtClean="0"/>
              <a:t>Terms that are </a:t>
            </a:r>
            <a:r>
              <a:rPr lang="en-US" dirty="0"/>
              <a:t>not specific to a particular </a:t>
            </a:r>
            <a:r>
              <a:rPr lang="en-US" dirty="0" smtClean="0"/>
              <a:t>discipline (e.g., Annual reports; Dictionaries; Exhibition catalogs; Indexes) </a:t>
            </a:r>
            <a:endParaRPr lang="en-US" dirty="0"/>
          </a:p>
          <a:p>
            <a:r>
              <a:rPr lang="en-US" dirty="0" smtClean="0"/>
              <a:t>Some </a:t>
            </a:r>
            <a:r>
              <a:rPr lang="en-US" dirty="0"/>
              <a:t>other terms that do not fall neatly into a particular discipline (e.g., Logic puzzles; Passenger lists</a:t>
            </a:r>
            <a:r>
              <a:rPr lang="en-US" dirty="0" smtClean="0"/>
              <a:t>)</a:t>
            </a:r>
          </a:p>
          <a:p>
            <a:r>
              <a:rPr lang="en-US" dirty="0" smtClean="0"/>
              <a:t>Some non-fiction literary terms (e.g</a:t>
            </a:r>
            <a:r>
              <a:rPr lang="en-US" dirty="0"/>
              <a:t>., </a:t>
            </a:r>
            <a:r>
              <a:rPr lang="en-US" dirty="0" smtClean="0"/>
              <a:t>Autobiographies; Diaries; Essays; True crime stories)</a:t>
            </a:r>
          </a:p>
        </p:txBody>
      </p:sp>
    </p:spTree>
    <p:extLst>
      <p:ext uri="{BB962C8B-B14F-4D97-AF65-F5344CB8AC3E}">
        <p14:creationId xmlns:p14="http://schemas.microsoft.com/office/powerpoint/2010/main" val="920983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838200" y="1825624"/>
            <a:ext cx="10515600" cy="4746625"/>
          </a:xfrm>
        </p:spPr>
        <p:txBody>
          <a:bodyPr>
            <a:normAutofit/>
          </a:bodyPr>
          <a:lstStyle/>
          <a:p>
            <a:r>
              <a:rPr lang="en-US" dirty="0" smtClean="0"/>
              <a:t>PSD </a:t>
            </a:r>
            <a:r>
              <a:rPr lang="en-US" dirty="0"/>
              <a:t>has no plans at this time to cancel any of the LCSH headings or form subdivisions that overlap with the “</a:t>
            </a:r>
            <a:r>
              <a:rPr lang="en-US" dirty="0" smtClean="0"/>
              <a:t>general” </a:t>
            </a:r>
            <a:r>
              <a:rPr lang="en-US" dirty="0"/>
              <a:t>terms. Libraries choosing to implement the terms in their cataloging should assign them </a:t>
            </a:r>
            <a:r>
              <a:rPr lang="en-US" i="1" dirty="0"/>
              <a:t>i</a:t>
            </a:r>
            <a:r>
              <a:rPr lang="en-US" i="1" dirty="0" smtClean="0"/>
              <a:t>n </a:t>
            </a:r>
            <a:r>
              <a:rPr lang="en-US" i="1" dirty="0"/>
              <a:t>addition to</a:t>
            </a:r>
            <a:r>
              <a:rPr lang="en-US" dirty="0"/>
              <a:t> subdivided subject </a:t>
            </a:r>
            <a:r>
              <a:rPr lang="en-US" dirty="0" smtClean="0"/>
              <a:t>headings.</a:t>
            </a:r>
          </a:p>
          <a:p>
            <a:r>
              <a:rPr lang="en-US" dirty="0" smtClean="0"/>
              <a:t>LC has </a:t>
            </a:r>
            <a:r>
              <a:rPr lang="en-US" dirty="0"/>
              <a:t>not yet decided when it will implement the “general” genre/form terms in new </a:t>
            </a:r>
            <a:r>
              <a:rPr lang="en-US" dirty="0" smtClean="0"/>
              <a:t>cataloging</a:t>
            </a:r>
          </a:p>
        </p:txBody>
      </p:sp>
    </p:spTree>
    <p:extLst>
      <p:ext uri="{BB962C8B-B14F-4D97-AF65-F5344CB8AC3E}">
        <p14:creationId xmlns:p14="http://schemas.microsoft.com/office/powerpoint/2010/main" val="1777188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List 2015-13</a:t>
            </a:r>
            <a:endParaRPr lang="en-US" dirty="0"/>
          </a:p>
        </p:txBody>
      </p:sp>
      <p:sp>
        <p:nvSpPr>
          <p:cNvPr id="3" name="Content Placeholder 2"/>
          <p:cNvSpPr>
            <a:spLocks noGrp="1"/>
          </p:cNvSpPr>
          <p:nvPr>
            <p:ph idx="1"/>
          </p:nvPr>
        </p:nvSpPr>
        <p:spPr>
          <a:xfrm>
            <a:off x="838200" y="1825625"/>
            <a:ext cx="10515600" cy="4635560"/>
          </a:xfrm>
        </p:spPr>
        <p:txBody>
          <a:bodyPr>
            <a:normAutofit/>
          </a:bodyPr>
          <a:lstStyle/>
          <a:p>
            <a:r>
              <a:rPr lang="en-US" dirty="0" smtClean="0"/>
              <a:t>In January 2015, LC approved about 190 “general” terms to add to LCGFT</a:t>
            </a:r>
          </a:p>
          <a:p>
            <a:pPr>
              <a:spcAft>
                <a:spcPts val="1200"/>
              </a:spcAft>
            </a:pPr>
            <a:r>
              <a:rPr lang="en-US" dirty="0" smtClean="0"/>
              <a:t>Many have corresponding headings or form subdivisions in LCSH, but the LCGFT headings may not be identical.  For example:</a:t>
            </a:r>
          </a:p>
          <a:p>
            <a:pPr marL="914400" lvl="2" indent="0">
              <a:buNone/>
            </a:pPr>
            <a:r>
              <a:rPr lang="en-US" dirty="0" smtClean="0"/>
              <a:t>LCSH: $v Biography	</a:t>
            </a:r>
            <a:r>
              <a:rPr lang="en-US" dirty="0"/>
              <a:t>	</a:t>
            </a:r>
            <a:r>
              <a:rPr lang="en-US" dirty="0" smtClean="0"/>
              <a:t>	LCSH: $v Congresses</a:t>
            </a:r>
          </a:p>
          <a:p>
            <a:pPr marL="914400" lvl="2" indent="0">
              <a:buNone/>
            </a:pPr>
            <a:r>
              <a:rPr lang="en-US" dirty="0" smtClean="0"/>
              <a:t>LCGFT: Biographies			LCGFT: Conference papers and proceedings</a:t>
            </a:r>
          </a:p>
          <a:p>
            <a:pPr marL="914400" lvl="2" indent="0">
              <a:buNone/>
            </a:pPr>
            <a:endParaRPr lang="en-US" dirty="0"/>
          </a:p>
          <a:p>
            <a:pPr marL="914400" lvl="2" indent="0">
              <a:buNone/>
            </a:pPr>
            <a:r>
              <a:rPr lang="en-US" dirty="0" smtClean="0"/>
              <a:t>LCSH: $v Handbooks, manuals, etc.		LCSH: Imaginary histories</a:t>
            </a:r>
          </a:p>
          <a:p>
            <a:pPr marL="914400" lvl="2" indent="0">
              <a:buNone/>
            </a:pPr>
            <a:r>
              <a:rPr lang="en-US" dirty="0" smtClean="0"/>
              <a:t>LCGFT: Handbooks and manuals		LCGFT: Counterfactual histories</a:t>
            </a:r>
          </a:p>
          <a:p>
            <a:pPr marL="914400" lvl="2" indent="0">
              <a:buNone/>
            </a:pPr>
            <a:endParaRPr lang="en-US" dirty="0"/>
          </a:p>
          <a:p>
            <a:pPr marL="914400" lvl="2" indent="0">
              <a:buNone/>
            </a:pPr>
            <a:r>
              <a:rPr lang="en-US" dirty="0" smtClean="0"/>
              <a:t>LCSH: Playbills				LCSH: Sound effects books</a:t>
            </a:r>
          </a:p>
          <a:p>
            <a:pPr marL="914400" lvl="2" indent="0">
              <a:buNone/>
            </a:pPr>
            <a:r>
              <a:rPr lang="en-US" dirty="0" smtClean="0"/>
              <a:t>LCGFT: Playbills (Posters)			LCGFT: Sound books</a:t>
            </a:r>
            <a:endParaRPr lang="en-US" dirty="0"/>
          </a:p>
        </p:txBody>
      </p:sp>
    </p:spTree>
    <p:extLst>
      <p:ext uri="{BB962C8B-B14F-4D97-AF65-F5344CB8AC3E}">
        <p14:creationId xmlns:p14="http://schemas.microsoft.com/office/powerpoint/2010/main" val="10187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Characteristics Related to Genre/Form</a:t>
            </a:r>
            <a:endParaRPr lang="en-US" dirty="0"/>
          </a:p>
        </p:txBody>
      </p:sp>
      <p:sp>
        <p:nvSpPr>
          <p:cNvPr id="3" name="Content Placeholder 2"/>
          <p:cNvSpPr>
            <a:spLocks noGrp="1"/>
          </p:cNvSpPr>
          <p:nvPr>
            <p:ph idx="1"/>
          </p:nvPr>
        </p:nvSpPr>
        <p:spPr>
          <a:xfrm>
            <a:off x="838199" y="1825625"/>
            <a:ext cx="10829925" cy="4927600"/>
          </a:xfrm>
        </p:spPr>
        <p:txBody>
          <a:bodyPr/>
          <a:lstStyle/>
          <a:p>
            <a:r>
              <a:rPr lang="en-US" dirty="0" smtClean="0"/>
              <a:t>Audience Characteristics – various fields including </a:t>
            </a:r>
            <a:r>
              <a:rPr lang="en-US" dirty="0" smtClean="0">
                <a:solidFill>
                  <a:srgbClr val="FF0000"/>
                </a:solidFill>
              </a:rPr>
              <a:t>new 385</a:t>
            </a:r>
          </a:p>
          <a:p>
            <a:r>
              <a:rPr lang="en-US" dirty="0" smtClean="0"/>
              <a:t>Creator/Contributor Characteristics – various fields including </a:t>
            </a:r>
            <a:r>
              <a:rPr lang="en-US" dirty="0" smtClean="0">
                <a:solidFill>
                  <a:srgbClr val="FF0000"/>
                </a:solidFill>
              </a:rPr>
              <a:t>new 386</a:t>
            </a:r>
          </a:p>
          <a:p>
            <a:r>
              <a:rPr lang="en-US" dirty="0" smtClean="0"/>
              <a:t>Language – fixed field Lang (008/35-37), 041, 546, 600-651</a:t>
            </a:r>
          </a:p>
          <a:p>
            <a:r>
              <a:rPr lang="en-US" dirty="0" smtClean="0"/>
              <a:t>Time Period of Creation – 046 $k/$l and $o/$p, </a:t>
            </a:r>
            <a:r>
              <a:rPr lang="en-US" dirty="0" smtClean="0">
                <a:solidFill>
                  <a:srgbClr val="FF0000"/>
                </a:solidFill>
              </a:rPr>
              <a:t>and</a:t>
            </a:r>
            <a:r>
              <a:rPr lang="en-US" dirty="0" smtClean="0"/>
              <a:t> </a:t>
            </a:r>
            <a:r>
              <a:rPr lang="en-US" dirty="0" smtClean="0">
                <a:solidFill>
                  <a:srgbClr val="FF0000"/>
                </a:solidFill>
              </a:rPr>
              <a:t>new 388 </a:t>
            </a:r>
            <a:r>
              <a:rPr lang="en-US" dirty="0" smtClean="0"/>
              <a:t>(not yet implemented in OCLC)</a:t>
            </a:r>
          </a:p>
          <a:p>
            <a:r>
              <a:rPr lang="en-US" dirty="0" smtClean="0"/>
              <a:t>Place of Creation/Origin </a:t>
            </a:r>
            <a:r>
              <a:rPr lang="en-US" dirty="0"/>
              <a:t>–</a:t>
            </a:r>
            <a:r>
              <a:rPr lang="en-US" dirty="0" smtClean="0"/>
              <a:t> </a:t>
            </a:r>
            <a:r>
              <a:rPr lang="en-US" dirty="0">
                <a:solidFill>
                  <a:srgbClr val="FF0000"/>
                </a:solidFill>
              </a:rPr>
              <a:t>new 370 </a:t>
            </a:r>
            <a:r>
              <a:rPr lang="en-US" dirty="0"/>
              <a:t>(not yet implemented in OCLC</a:t>
            </a:r>
            <a:r>
              <a:rPr lang="en-US" dirty="0" smtClean="0"/>
              <a:t>), 751</a:t>
            </a:r>
          </a:p>
          <a:p>
            <a:r>
              <a:rPr lang="en-US" dirty="0" smtClean="0"/>
              <a:t>Medium of Performance – 382</a:t>
            </a:r>
          </a:p>
        </p:txBody>
      </p:sp>
    </p:spTree>
    <p:extLst>
      <p:ext uri="{BB962C8B-B14F-4D97-AF65-F5344CB8AC3E}">
        <p14:creationId xmlns:p14="http://schemas.microsoft.com/office/powerpoint/2010/main" val="2568153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List 2015-13</a:t>
            </a:r>
            <a:endParaRPr lang="en-US" dirty="0"/>
          </a:p>
        </p:txBody>
      </p:sp>
      <p:sp>
        <p:nvSpPr>
          <p:cNvPr id="3" name="Content Placeholder 2"/>
          <p:cNvSpPr>
            <a:spLocks noGrp="1"/>
          </p:cNvSpPr>
          <p:nvPr>
            <p:ph idx="1"/>
          </p:nvPr>
        </p:nvSpPr>
        <p:spPr>
          <a:xfrm>
            <a:off x="838200" y="1527350"/>
            <a:ext cx="10515600" cy="4649614"/>
          </a:xfrm>
        </p:spPr>
        <p:txBody>
          <a:bodyPr/>
          <a:lstStyle/>
          <a:p>
            <a:r>
              <a:rPr lang="en-US" dirty="0" smtClean="0"/>
              <a:t>Can see the approved list in the Classification Web subject proposal system: </a:t>
            </a:r>
            <a:r>
              <a:rPr lang="en-US" dirty="0" smtClean="0">
                <a:hlinkClick r:id="rId3"/>
              </a:rPr>
              <a:t>http://classificationweb.net/approved-subjects/1513.html</a:t>
            </a:r>
            <a:endParaRPr lang="en-US" dirty="0" smtClean="0"/>
          </a:p>
          <a:p>
            <a:r>
              <a:rPr lang="en-US" dirty="0" smtClean="0"/>
              <a:t>Genre/form authority records are in OCLC</a:t>
            </a:r>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1902868" y="3108872"/>
            <a:ext cx="7664958" cy="3608451"/>
          </a:xfrm>
          <a:prstGeom prst="rect">
            <a:avLst/>
          </a:prstGeom>
        </p:spPr>
      </p:pic>
    </p:spTree>
    <p:extLst>
      <p:ext uri="{BB962C8B-B14F-4D97-AF65-F5344CB8AC3E}">
        <p14:creationId xmlns:p14="http://schemas.microsoft.com/office/powerpoint/2010/main" val="2459322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 General Terms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414333" y="1758949"/>
            <a:ext cx="11149870" cy="4630769"/>
          </a:xfrm>
          <a:prstGeom prst="rect">
            <a:avLst/>
          </a:prstGeom>
        </p:spPr>
      </p:pic>
    </p:spTree>
    <p:extLst>
      <p:ext uri="{BB962C8B-B14F-4D97-AF65-F5344CB8AC3E}">
        <p14:creationId xmlns:p14="http://schemas.microsoft.com/office/powerpoint/2010/main" val="962801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List 2015-13</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640080" y="54864"/>
            <a:ext cx="10932224" cy="6764274"/>
          </a:xfrm>
          <a:prstGeom prst="rect">
            <a:avLst/>
          </a:prstGeom>
        </p:spPr>
      </p:pic>
    </p:spTree>
    <p:extLst>
      <p:ext uri="{BB962C8B-B14F-4D97-AF65-F5344CB8AC3E}">
        <p14:creationId xmlns:p14="http://schemas.microsoft.com/office/powerpoint/2010/main" val="980191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 General Terms</a:t>
            </a:r>
            <a:endParaRPr lang="en-US" dirty="0"/>
          </a:p>
        </p:txBody>
      </p:sp>
      <p:sp>
        <p:nvSpPr>
          <p:cNvPr id="3" name="Content Placeholder 2"/>
          <p:cNvSpPr>
            <a:spLocks noGrp="1"/>
          </p:cNvSpPr>
          <p:nvPr>
            <p:ph idx="1"/>
          </p:nvPr>
        </p:nvSpPr>
        <p:spPr>
          <a:xfrm>
            <a:off x="838200" y="1527350"/>
            <a:ext cx="10515600" cy="4983982"/>
          </a:xfrm>
        </p:spPr>
        <p:txBody>
          <a:bodyPr/>
          <a:lstStyle/>
          <a:p>
            <a:pPr>
              <a:spcAft>
                <a:spcPts val="600"/>
              </a:spcAft>
            </a:pPr>
            <a:r>
              <a:rPr lang="en-US" sz="3500" dirty="0" smtClean="0"/>
              <a:t>Can also see the terms in </a:t>
            </a:r>
          </a:p>
          <a:p>
            <a:pPr lvl="1"/>
            <a:r>
              <a:rPr lang="en-US" sz="3000" dirty="0" smtClean="0"/>
              <a:t>Classification Web</a:t>
            </a:r>
          </a:p>
          <a:p>
            <a:pPr lvl="1"/>
            <a:r>
              <a:rPr lang="en-US" sz="3000" dirty="0" smtClean="0"/>
              <a:t>Library of Congress Authorities (</a:t>
            </a:r>
            <a:r>
              <a:rPr lang="en-US" sz="3000" dirty="0" smtClean="0">
                <a:hlinkClick r:id="rId3"/>
              </a:rPr>
              <a:t>http://authorities.loc.gov/</a:t>
            </a:r>
            <a:r>
              <a:rPr lang="en-US" sz="3000" dirty="0" smtClean="0"/>
              <a:t>)</a:t>
            </a:r>
          </a:p>
          <a:p>
            <a:pPr lvl="1"/>
            <a:r>
              <a:rPr lang="en-US" sz="3000" dirty="0" smtClean="0"/>
              <a:t>LC Linked Data Service (</a:t>
            </a:r>
            <a:r>
              <a:rPr lang="en-US" sz="3000" dirty="0" smtClean="0">
                <a:hlinkClick r:id="rId4" action="ppaction://hlinkfile"/>
              </a:rPr>
              <a:t>id.loc.gov</a:t>
            </a:r>
            <a:r>
              <a:rPr lang="en-US" sz="3000" dirty="0" smtClean="0"/>
              <a:t>)</a:t>
            </a:r>
          </a:p>
          <a:p>
            <a:pPr lvl="1"/>
            <a:r>
              <a:rPr lang="en-US" sz="3000" dirty="0" smtClean="0"/>
              <a:t>Free PDF on </a:t>
            </a:r>
            <a:r>
              <a:rPr lang="en-US" sz="3000" i="1" dirty="0" smtClean="0"/>
              <a:t>Library of Congress Subject Headings PDF Files</a:t>
            </a:r>
            <a:r>
              <a:rPr lang="en-US" sz="3000" b="1" dirty="0" smtClean="0"/>
              <a:t> </a:t>
            </a:r>
            <a:r>
              <a:rPr lang="en-US" sz="3000" dirty="0" smtClean="0"/>
              <a:t>website (</a:t>
            </a:r>
            <a:r>
              <a:rPr lang="en-US" sz="3000" dirty="0" smtClean="0">
                <a:hlinkClick r:id="rId5"/>
              </a:rPr>
              <a:t>http://www.loc.gov/aba/publications/FreeLCSH/GENRE.pdf</a:t>
            </a:r>
            <a:r>
              <a:rPr lang="en-US" sz="3000" dirty="0" smtClean="0"/>
              <a:t>)</a:t>
            </a:r>
          </a:p>
          <a:p>
            <a:pPr marL="457200" lvl="1"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2495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 General Terms</a:t>
            </a:r>
            <a:endParaRPr lang="en-US" dirty="0"/>
          </a:p>
        </p:txBody>
      </p:sp>
      <p:sp>
        <p:nvSpPr>
          <p:cNvPr id="3" name="Content Placeholder 2"/>
          <p:cNvSpPr>
            <a:spLocks noGrp="1"/>
          </p:cNvSpPr>
          <p:nvPr>
            <p:ph idx="1"/>
          </p:nvPr>
        </p:nvSpPr>
        <p:spPr>
          <a:xfrm>
            <a:off x="838200" y="1825625"/>
            <a:ext cx="10515600" cy="4635560"/>
          </a:xfrm>
        </p:spPr>
        <p:txBody>
          <a:bodyPr>
            <a:normAutofit/>
          </a:bodyPr>
          <a:lstStyle/>
          <a:p>
            <a:r>
              <a:rPr lang="en-US" dirty="0" smtClean="0"/>
              <a:t>Divided into 10 “top” terms: </a:t>
            </a:r>
            <a:r>
              <a:rPr lang="en-US" b="1" dirty="0" smtClean="0"/>
              <a:t>Commemorative works</a:t>
            </a:r>
            <a:r>
              <a:rPr lang="en-US" dirty="0" smtClean="0"/>
              <a:t>; </a:t>
            </a:r>
            <a:r>
              <a:rPr lang="en-US" b="1" dirty="0" smtClean="0"/>
              <a:t>Creative nonfiction</a:t>
            </a:r>
            <a:r>
              <a:rPr lang="en-US" dirty="0" smtClean="0"/>
              <a:t>; </a:t>
            </a:r>
            <a:r>
              <a:rPr lang="en-US" b="1" dirty="0" smtClean="0"/>
              <a:t>Derivative works</a:t>
            </a:r>
            <a:r>
              <a:rPr lang="en-US" dirty="0" smtClean="0"/>
              <a:t>; </a:t>
            </a:r>
            <a:r>
              <a:rPr lang="en-US" b="1" dirty="0" smtClean="0"/>
              <a:t>Discursive works</a:t>
            </a:r>
            <a:r>
              <a:rPr lang="en-US" dirty="0" smtClean="0"/>
              <a:t>; </a:t>
            </a:r>
            <a:r>
              <a:rPr lang="en-US" b="1" dirty="0" smtClean="0"/>
              <a:t>Ephemera</a:t>
            </a:r>
            <a:r>
              <a:rPr lang="en-US" dirty="0" smtClean="0"/>
              <a:t>; </a:t>
            </a:r>
            <a:r>
              <a:rPr lang="en-US" b="1" dirty="0" smtClean="0"/>
              <a:t>Illustrated works</a:t>
            </a:r>
            <a:r>
              <a:rPr lang="en-US" dirty="0" smtClean="0"/>
              <a:t>; </a:t>
            </a:r>
            <a:r>
              <a:rPr lang="en-US" b="1" dirty="0" smtClean="0"/>
              <a:t>Informational works</a:t>
            </a:r>
            <a:r>
              <a:rPr lang="en-US" dirty="0" smtClean="0"/>
              <a:t>; </a:t>
            </a:r>
            <a:r>
              <a:rPr lang="en-US" b="1" dirty="0" smtClean="0"/>
              <a:t>Instructional and educational works</a:t>
            </a:r>
            <a:r>
              <a:rPr lang="en-US" dirty="0" smtClean="0"/>
              <a:t>; </a:t>
            </a:r>
            <a:r>
              <a:rPr lang="en-US" b="1" dirty="0" smtClean="0"/>
              <a:t>Recreational works</a:t>
            </a:r>
            <a:r>
              <a:rPr lang="en-US" dirty="0" smtClean="0"/>
              <a:t>; </a:t>
            </a:r>
            <a:r>
              <a:rPr lang="en-US" b="1" dirty="0" smtClean="0"/>
              <a:t>Tactile works</a:t>
            </a:r>
          </a:p>
          <a:p>
            <a:pPr lvl="1"/>
            <a:r>
              <a:rPr lang="en-US" dirty="0" smtClean="0"/>
              <a:t>These are mainly for gathering the general terms into a broad category; they will rarely be assigned in a bibliographic record because more specific terms are available</a:t>
            </a:r>
          </a:p>
          <a:p>
            <a:pPr lvl="1"/>
            <a:r>
              <a:rPr lang="en-US" dirty="0" smtClean="0"/>
              <a:t>Some of the more specific terms may be in the hierarchies of multiple top terms.  For example, </a:t>
            </a:r>
            <a:r>
              <a:rPr lang="en-US" b="1" dirty="0" smtClean="0"/>
              <a:t>Handbooks and manuals</a:t>
            </a:r>
            <a:r>
              <a:rPr lang="en-US" dirty="0" smtClean="0"/>
              <a:t> has two BTs, </a:t>
            </a:r>
            <a:r>
              <a:rPr lang="en-US" b="1" dirty="0" smtClean="0"/>
              <a:t>Instructional and educational works</a:t>
            </a:r>
            <a:r>
              <a:rPr lang="en-US" dirty="0" smtClean="0"/>
              <a:t> and </a:t>
            </a:r>
            <a:r>
              <a:rPr lang="en-US" b="1" dirty="0" smtClean="0"/>
              <a:t>Reference works</a:t>
            </a:r>
            <a:r>
              <a:rPr lang="en-US" dirty="0" smtClean="0"/>
              <a:t>, which is an NT of </a:t>
            </a:r>
            <a:r>
              <a:rPr lang="en-US" b="1" dirty="0" smtClean="0"/>
              <a:t>Informational works</a:t>
            </a:r>
            <a:r>
              <a:rPr lang="en-US" dirty="0" smtClean="0"/>
              <a:t> </a:t>
            </a:r>
          </a:p>
          <a:p>
            <a:endParaRPr lang="en-US" dirty="0"/>
          </a:p>
        </p:txBody>
      </p:sp>
    </p:spTree>
    <p:extLst>
      <p:ext uri="{BB962C8B-B14F-4D97-AF65-F5344CB8AC3E}">
        <p14:creationId xmlns:p14="http://schemas.microsoft.com/office/powerpoint/2010/main" val="39705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 General Terms</a:t>
            </a:r>
            <a:endParaRPr lang="en-US" dirty="0"/>
          </a:p>
        </p:txBody>
      </p:sp>
      <p:sp>
        <p:nvSpPr>
          <p:cNvPr id="3" name="Content Placeholder 2"/>
          <p:cNvSpPr>
            <a:spLocks noGrp="1"/>
          </p:cNvSpPr>
          <p:nvPr>
            <p:ph idx="1"/>
          </p:nvPr>
        </p:nvSpPr>
        <p:spPr>
          <a:xfrm>
            <a:off x="838200" y="1825625"/>
            <a:ext cx="10515600" cy="4635560"/>
          </a:xfrm>
        </p:spPr>
        <p:txBody>
          <a:bodyPr>
            <a:normAutofit/>
          </a:bodyPr>
          <a:lstStyle/>
          <a:p>
            <a:r>
              <a:rPr lang="en-US" dirty="0" smtClean="0"/>
              <a:t>To see a hierarchical arrangement of the general terms:</a:t>
            </a:r>
            <a:endParaRPr lang="en-US" b="1" dirty="0" smtClean="0"/>
          </a:p>
          <a:p>
            <a:pPr marL="457200" lvl="1" indent="0">
              <a:buNone/>
            </a:pPr>
            <a:r>
              <a:rPr lang="en-US" dirty="0" smtClean="0">
                <a:hlinkClick r:id="rId3"/>
              </a:rPr>
              <a:t>http://www.loc.gov/catdir/cpso/genre_form_general_terms_hierarchies.pdf </a:t>
            </a:r>
            <a:endParaRPr lang="en-US" dirty="0" smtClean="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79326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6739" y="93345"/>
            <a:ext cx="6012180" cy="6621780"/>
          </a:xfrm>
          <a:prstGeom prst="rect">
            <a:avLst/>
          </a:prstGeom>
        </p:spPr>
      </p:pic>
      <p:pic>
        <p:nvPicPr>
          <p:cNvPr id="4" name="Picture 3"/>
          <p:cNvPicPr>
            <a:picLocks noChangeAspect="1"/>
          </p:cNvPicPr>
          <p:nvPr/>
        </p:nvPicPr>
        <p:blipFill>
          <a:blip r:embed="rId4"/>
          <a:stretch>
            <a:fillRect/>
          </a:stretch>
        </p:blipFill>
        <p:spPr>
          <a:xfrm>
            <a:off x="7254914" y="478059"/>
            <a:ext cx="3491103" cy="1180814"/>
          </a:xfrm>
          <a:prstGeom prst="rect">
            <a:avLst/>
          </a:prstGeom>
        </p:spPr>
      </p:pic>
      <p:pic>
        <p:nvPicPr>
          <p:cNvPr id="5" name="Picture 4"/>
          <p:cNvPicPr>
            <a:picLocks noChangeAspect="1"/>
          </p:cNvPicPr>
          <p:nvPr/>
        </p:nvPicPr>
        <p:blipFill>
          <a:blip r:embed="rId5"/>
          <a:stretch>
            <a:fillRect/>
          </a:stretch>
        </p:blipFill>
        <p:spPr>
          <a:xfrm>
            <a:off x="7100895" y="1474850"/>
            <a:ext cx="3645122" cy="5251323"/>
          </a:xfrm>
          <a:prstGeom prst="rect">
            <a:avLst/>
          </a:prstGeom>
        </p:spPr>
      </p:pic>
    </p:spTree>
    <p:extLst>
      <p:ext uri="{BB962C8B-B14F-4D97-AF65-F5344CB8AC3E}">
        <p14:creationId xmlns:p14="http://schemas.microsoft.com/office/powerpoint/2010/main" val="2881751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a:bodyPr>
          <a:lstStyle/>
          <a:p>
            <a:pPr marL="0" indent="0">
              <a:buNone/>
            </a:pPr>
            <a:r>
              <a:rPr lang="en-US" dirty="0" smtClean="0"/>
              <a:t>100 1_  Carbone</a:t>
            </a:r>
            <a:r>
              <a:rPr lang="en-US" dirty="0"/>
              <a:t>, Gregory J</a:t>
            </a:r>
            <a:r>
              <a:rPr lang="en-US" dirty="0" smtClean="0"/>
              <a:t>., $e author.</a:t>
            </a:r>
            <a:endParaRPr lang="en-US" dirty="0"/>
          </a:p>
          <a:p>
            <a:pPr marL="0" indent="0">
              <a:buNone/>
            </a:pPr>
            <a:r>
              <a:rPr lang="en-US" dirty="0" smtClean="0"/>
              <a:t>245 14  The </a:t>
            </a:r>
            <a:r>
              <a:rPr lang="en-US" dirty="0"/>
              <a:t>atmosphere, seventh edition, Frederick K. </a:t>
            </a:r>
            <a:r>
              <a:rPr lang="en-US" dirty="0" err="1"/>
              <a:t>Lutgens</a:t>
            </a:r>
            <a:r>
              <a:rPr lang="en-US" dirty="0"/>
              <a:t>, Edward </a:t>
            </a:r>
            <a:r>
              <a:rPr lang="en-US" dirty="0" smtClean="0"/>
              <a:t>	   J</a:t>
            </a:r>
            <a:r>
              <a:rPr lang="en-US" dirty="0"/>
              <a:t>. </a:t>
            </a:r>
            <a:r>
              <a:rPr lang="en-US" dirty="0" err="1"/>
              <a:t>Tarbuck</a:t>
            </a:r>
            <a:r>
              <a:rPr lang="en-US" dirty="0"/>
              <a:t> : </a:t>
            </a:r>
            <a:r>
              <a:rPr lang="en-US" dirty="0" smtClean="0"/>
              <a:t>$b </a:t>
            </a:r>
            <a:r>
              <a:rPr lang="en-US" dirty="0"/>
              <a:t>laboratory manual / </a:t>
            </a:r>
            <a:r>
              <a:rPr lang="en-US" dirty="0" smtClean="0"/>
              <a:t>$c </a:t>
            </a:r>
            <a:r>
              <a:rPr lang="en-US" dirty="0"/>
              <a:t>Greg Carbone.</a:t>
            </a:r>
          </a:p>
          <a:p>
            <a:pPr marL="0" indent="0">
              <a:buNone/>
            </a:pPr>
            <a:r>
              <a:rPr lang="en-US" dirty="0" smtClean="0"/>
              <a:t>246 14  Laboratory </a:t>
            </a:r>
            <a:r>
              <a:rPr lang="en-US" dirty="0"/>
              <a:t>manual, the atmosphere, seventh </a:t>
            </a:r>
            <a:r>
              <a:rPr lang="en-US" dirty="0" smtClean="0"/>
              <a:t>edition </a:t>
            </a:r>
          </a:p>
          <a:p>
            <a:pPr marL="0" indent="0">
              <a:buNone/>
            </a:pPr>
            <a:r>
              <a:rPr lang="en-US" dirty="0" smtClean="0"/>
              <a:t>650 _0  Atmosphere $v Laboratory manuals. </a:t>
            </a:r>
          </a:p>
          <a:p>
            <a:pPr marL="0" indent="0">
              <a:buNone/>
            </a:pPr>
            <a:r>
              <a:rPr lang="en-US" dirty="0" smtClean="0"/>
              <a:t>650 _0  Meteorology $v Laboratory manuals.</a:t>
            </a:r>
          </a:p>
          <a:p>
            <a:pPr marL="0" indent="0">
              <a:buNone/>
            </a:pPr>
            <a:r>
              <a:rPr lang="en-US" dirty="0" smtClean="0"/>
              <a:t>650 _0  Weather $v Laboratory manuals.</a:t>
            </a:r>
          </a:p>
          <a:p>
            <a:pPr marL="0" indent="0">
              <a:buNone/>
            </a:pPr>
            <a:r>
              <a:rPr lang="en-US" dirty="0" smtClean="0">
                <a:solidFill>
                  <a:srgbClr val="FF0000"/>
                </a:solidFill>
              </a:rPr>
              <a:t>655 _7  Laboratory manuals.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3415036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881852" cy="4801317"/>
          </a:xfrm>
        </p:spPr>
        <p:txBody>
          <a:bodyPr>
            <a:normAutofit lnSpcReduction="10000"/>
          </a:bodyPr>
          <a:lstStyle/>
          <a:p>
            <a:pPr marL="0" indent="0">
              <a:buNone/>
            </a:pPr>
            <a:r>
              <a:rPr lang="en-US" dirty="0" smtClean="0"/>
              <a:t>110 2_  College </a:t>
            </a:r>
            <a:r>
              <a:rPr lang="en-US" dirty="0"/>
              <a:t>Bound Scholarship (Program : Wash</a:t>
            </a:r>
            <a:r>
              <a:rPr lang="en-US" dirty="0" smtClean="0"/>
              <a:t>.), $e author.</a:t>
            </a:r>
            <a:endParaRPr lang="en-US" dirty="0"/>
          </a:p>
          <a:p>
            <a:pPr marL="0" indent="0">
              <a:buNone/>
            </a:pPr>
            <a:r>
              <a:rPr lang="en-US" dirty="0" smtClean="0"/>
              <a:t>245 10  Program </a:t>
            </a:r>
            <a:r>
              <a:rPr lang="en-US" dirty="0"/>
              <a:t>manual / </a:t>
            </a:r>
            <a:r>
              <a:rPr lang="en-US" dirty="0" smtClean="0"/>
              <a:t>$c </a:t>
            </a:r>
            <a:r>
              <a:rPr lang="en-US" dirty="0"/>
              <a:t>College Bound Scholarship</a:t>
            </a:r>
            <a:r>
              <a:rPr lang="en-US" dirty="0" smtClean="0"/>
              <a:t>.</a:t>
            </a:r>
          </a:p>
          <a:p>
            <a:pPr marL="514350" indent="-514350">
              <a:buAutoNum type="arabicPlain" startAt="310"/>
            </a:pPr>
            <a:r>
              <a:rPr lang="en-US" dirty="0" smtClean="0"/>
              <a:t> __  Annual</a:t>
            </a:r>
          </a:p>
          <a:p>
            <a:pPr marL="0" indent="0">
              <a:buNone/>
            </a:pPr>
            <a:r>
              <a:rPr lang="en-US" dirty="0"/>
              <a:t>650 </a:t>
            </a:r>
            <a:r>
              <a:rPr lang="en-US" dirty="0" smtClean="0"/>
              <a:t>_0  Scholarships $z </a:t>
            </a:r>
            <a:r>
              <a:rPr lang="en-US" dirty="0"/>
              <a:t>Washington (State) </a:t>
            </a:r>
            <a:r>
              <a:rPr lang="en-US" dirty="0" smtClean="0"/>
              <a:t>$v </a:t>
            </a:r>
            <a:r>
              <a:rPr lang="en-US" dirty="0"/>
              <a:t>Handbooks, manuals, etc.</a:t>
            </a:r>
          </a:p>
          <a:p>
            <a:pPr marL="0" indent="0">
              <a:buNone/>
            </a:pPr>
            <a:r>
              <a:rPr lang="en-US" dirty="0"/>
              <a:t>650 </a:t>
            </a:r>
            <a:r>
              <a:rPr lang="en-US" dirty="0" smtClean="0"/>
              <a:t>_0  Government </a:t>
            </a:r>
            <a:r>
              <a:rPr lang="en-US" dirty="0"/>
              <a:t>aid to education </a:t>
            </a:r>
            <a:r>
              <a:rPr lang="en-US" dirty="0" smtClean="0"/>
              <a:t>$z </a:t>
            </a:r>
            <a:r>
              <a:rPr lang="en-US" dirty="0"/>
              <a:t>Washington (State) </a:t>
            </a:r>
            <a:r>
              <a:rPr lang="en-US" dirty="0" smtClean="0"/>
              <a:t>$v 	 	 	   Handbooks</a:t>
            </a:r>
            <a:r>
              <a:rPr lang="en-US" dirty="0"/>
              <a:t>, manuals, etc.</a:t>
            </a:r>
          </a:p>
          <a:p>
            <a:pPr marL="0" indent="0">
              <a:buNone/>
            </a:pPr>
            <a:r>
              <a:rPr lang="en-US" dirty="0"/>
              <a:t>650 </a:t>
            </a:r>
            <a:r>
              <a:rPr lang="en-US" dirty="0" smtClean="0"/>
              <a:t>_0  Student </a:t>
            </a:r>
            <a:r>
              <a:rPr lang="en-US" dirty="0"/>
              <a:t>aid </a:t>
            </a:r>
            <a:r>
              <a:rPr lang="en-US" dirty="0" smtClean="0"/>
              <a:t>$x </a:t>
            </a:r>
            <a:r>
              <a:rPr lang="en-US" dirty="0"/>
              <a:t>Government policy </a:t>
            </a:r>
            <a:r>
              <a:rPr lang="en-US" dirty="0" smtClean="0"/>
              <a:t>$z </a:t>
            </a:r>
            <a:r>
              <a:rPr lang="en-US" dirty="0"/>
              <a:t>Washington (State) </a:t>
            </a:r>
            <a:r>
              <a:rPr lang="en-US" dirty="0" smtClean="0"/>
              <a:t>$v 		   Handbooks</a:t>
            </a:r>
            <a:r>
              <a:rPr lang="en-US" dirty="0"/>
              <a:t>, manuals, etc</a:t>
            </a:r>
            <a:r>
              <a:rPr lang="en-US" dirty="0" smtClean="0"/>
              <a:t>.</a:t>
            </a:r>
          </a:p>
          <a:p>
            <a:pPr marL="0" indent="0">
              <a:buNone/>
            </a:pPr>
            <a:r>
              <a:rPr lang="en-US" dirty="0" smtClean="0">
                <a:solidFill>
                  <a:srgbClr val="FF0000"/>
                </a:solidFill>
              </a:rPr>
              <a:t>655 _7  Handbooks and manuals.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Serial publications.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208185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690688"/>
            <a:ext cx="10881852" cy="5068331"/>
          </a:xfrm>
        </p:spPr>
        <p:txBody>
          <a:bodyPr>
            <a:normAutofit lnSpcReduction="10000"/>
          </a:bodyPr>
          <a:lstStyle/>
          <a:p>
            <a:pPr marL="0" indent="0">
              <a:buNone/>
            </a:pPr>
            <a:r>
              <a:rPr lang="en-US" dirty="0"/>
              <a:t>100 1_ </a:t>
            </a:r>
            <a:r>
              <a:rPr lang="en-US" dirty="0" smtClean="0"/>
              <a:t> Gross</a:t>
            </a:r>
            <a:r>
              <a:rPr lang="en-US" dirty="0"/>
              <a:t>, John, </a:t>
            </a:r>
            <a:r>
              <a:rPr lang="en-US" dirty="0" smtClean="0"/>
              <a:t>$d 1935-2011, $e compiler.</a:t>
            </a:r>
            <a:endParaRPr lang="en-US" dirty="0"/>
          </a:p>
          <a:p>
            <a:pPr marL="0" indent="0">
              <a:buNone/>
            </a:pPr>
            <a:r>
              <a:rPr lang="en-US" dirty="0" smtClean="0"/>
              <a:t>245 14  The </a:t>
            </a:r>
            <a:r>
              <a:rPr lang="en-US" dirty="0"/>
              <a:t>Oxford book of aphorisms / </a:t>
            </a:r>
            <a:r>
              <a:rPr lang="en-US" dirty="0" smtClean="0"/>
              <a:t>$c </a:t>
            </a:r>
            <a:r>
              <a:rPr lang="en-US" dirty="0"/>
              <a:t>chosen by John Gross</a:t>
            </a:r>
            <a:r>
              <a:rPr lang="en-US" dirty="0" smtClean="0"/>
              <a:t>.</a:t>
            </a:r>
          </a:p>
          <a:p>
            <a:pPr marL="0" indent="0">
              <a:buNone/>
            </a:pPr>
            <a:r>
              <a:rPr lang="en-US" dirty="0" smtClean="0"/>
              <a:t>650 _0  Aphorisms </a:t>
            </a:r>
            <a:r>
              <a:rPr lang="en-US" dirty="0"/>
              <a:t>and apothegms.</a:t>
            </a:r>
          </a:p>
          <a:p>
            <a:pPr marL="0" indent="0">
              <a:buNone/>
            </a:pPr>
            <a:r>
              <a:rPr lang="en-US" dirty="0" smtClean="0">
                <a:solidFill>
                  <a:srgbClr val="FF0000"/>
                </a:solidFill>
              </a:rPr>
              <a:t>655 _7  Sayings. $2 </a:t>
            </a:r>
            <a:r>
              <a:rPr lang="en-US" dirty="0" err="1" smtClean="0">
                <a:solidFill>
                  <a:srgbClr val="FF0000"/>
                </a:solidFill>
              </a:rPr>
              <a:t>lcgft</a:t>
            </a:r>
            <a:endParaRPr lang="en-US" dirty="0" smtClean="0">
              <a:solidFill>
                <a:srgbClr val="FF0000"/>
              </a:solidFill>
            </a:endParaRPr>
          </a:p>
          <a:p>
            <a:pPr marL="0" indent="0">
              <a:buNone/>
            </a:pPr>
            <a:endParaRPr lang="en-US" dirty="0"/>
          </a:p>
          <a:p>
            <a:pPr marL="0" indent="0">
              <a:buNone/>
            </a:pPr>
            <a:r>
              <a:rPr lang="en-US" dirty="0" smtClean="0"/>
              <a:t>100 1</a:t>
            </a:r>
            <a:r>
              <a:rPr lang="en-US" dirty="0"/>
              <a:t>_  </a:t>
            </a:r>
            <a:r>
              <a:rPr lang="en-US" dirty="0" err="1" smtClean="0"/>
              <a:t>Cordry</a:t>
            </a:r>
            <a:r>
              <a:rPr lang="en-US" dirty="0" smtClean="0"/>
              <a:t>, Harold V., $d 1943- $e compiler.</a:t>
            </a:r>
          </a:p>
          <a:p>
            <a:pPr marL="0" indent="0">
              <a:buNone/>
            </a:pPr>
            <a:r>
              <a:rPr lang="en-US" dirty="0"/>
              <a:t>245 14  The multicultural dictionary of proverbs : </a:t>
            </a:r>
            <a:r>
              <a:rPr lang="en-US" dirty="0" smtClean="0"/>
              <a:t>$b </a:t>
            </a:r>
            <a:r>
              <a:rPr lang="en-US" dirty="0"/>
              <a:t>over 20,000 </a:t>
            </a:r>
            <a:r>
              <a:rPr lang="en-US" dirty="0" smtClean="0"/>
              <a:t>adages	   </a:t>
            </a:r>
            <a:r>
              <a:rPr lang="en-US" dirty="0"/>
              <a:t>from more than 120 languages, nationalities, and ethnic groups / </a:t>
            </a:r>
            <a:r>
              <a:rPr lang="en-US" dirty="0" smtClean="0"/>
              <a:t>	   $c </a:t>
            </a:r>
            <a:r>
              <a:rPr lang="en-US" dirty="0"/>
              <a:t>Harold V. </a:t>
            </a:r>
            <a:r>
              <a:rPr lang="en-US" dirty="0" err="1"/>
              <a:t>Cordry</a:t>
            </a:r>
            <a:r>
              <a:rPr lang="en-US" dirty="0" smtClean="0"/>
              <a:t>.</a:t>
            </a:r>
          </a:p>
          <a:p>
            <a:pPr marL="0" indent="0">
              <a:buNone/>
            </a:pPr>
            <a:r>
              <a:rPr lang="en-US" dirty="0" smtClean="0"/>
              <a:t>650 _0  Proverbs.</a:t>
            </a:r>
          </a:p>
          <a:p>
            <a:pPr marL="0" indent="0">
              <a:buNone/>
            </a:pPr>
            <a:r>
              <a:rPr lang="en-US" dirty="0" smtClean="0">
                <a:solidFill>
                  <a:srgbClr val="FF0000"/>
                </a:solidFill>
              </a:rPr>
              <a:t>655 _7  Sayings.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6275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385 – Audience Characteristics</a:t>
            </a:r>
            <a:endParaRPr lang="en-US" dirty="0"/>
          </a:p>
        </p:txBody>
      </p:sp>
      <p:sp>
        <p:nvSpPr>
          <p:cNvPr id="3" name="Content Placeholder 2"/>
          <p:cNvSpPr>
            <a:spLocks noGrp="1"/>
          </p:cNvSpPr>
          <p:nvPr>
            <p:ph idx="1"/>
          </p:nvPr>
        </p:nvSpPr>
        <p:spPr/>
        <p:txBody>
          <a:bodyPr/>
          <a:lstStyle/>
          <a:p>
            <a:r>
              <a:rPr lang="en-US" dirty="0" smtClean="0"/>
              <a:t>Indicators both blank</a:t>
            </a:r>
          </a:p>
          <a:p>
            <a:r>
              <a:rPr lang="en-US" dirty="0" smtClean="0"/>
              <a:t>Subfields:</a:t>
            </a:r>
          </a:p>
          <a:p>
            <a:pPr marL="457200" lvl="1" indent="0">
              <a:buNone/>
            </a:pPr>
            <a:r>
              <a:rPr lang="en-US" dirty="0" smtClean="0"/>
              <a:t>$a – Audience term (R)</a:t>
            </a:r>
          </a:p>
          <a:p>
            <a:pPr marL="457200" lvl="1" indent="0">
              <a:buNone/>
            </a:pPr>
            <a:r>
              <a:rPr lang="en-US" dirty="0" smtClean="0"/>
              <a:t>$b – Audience code (R)</a:t>
            </a:r>
          </a:p>
          <a:p>
            <a:pPr marL="457200" lvl="1" indent="0">
              <a:buNone/>
            </a:pPr>
            <a:r>
              <a:rPr lang="en-US" dirty="0" smtClean="0"/>
              <a:t>$m – Demographic group term (NR)</a:t>
            </a:r>
          </a:p>
          <a:p>
            <a:pPr marL="457200" lvl="1" indent="0">
              <a:buNone/>
            </a:pPr>
            <a:r>
              <a:rPr lang="en-US" dirty="0" smtClean="0"/>
              <a:t>$n – Demographic group code (NR)</a:t>
            </a:r>
          </a:p>
          <a:p>
            <a:pPr marL="457200" lvl="1" indent="0">
              <a:buNone/>
            </a:pPr>
            <a:r>
              <a:rPr lang="en-US" dirty="0" smtClean="0"/>
              <a:t>$2 – Source (NR)</a:t>
            </a:r>
          </a:p>
          <a:p>
            <a:pPr marL="457200" lvl="1" indent="0">
              <a:buNone/>
            </a:pPr>
            <a:r>
              <a:rPr lang="en-US" dirty="0" smtClean="0"/>
              <a:t>$3 – Materials specified (NR)</a:t>
            </a:r>
          </a:p>
          <a:p>
            <a:pPr marL="457200" lvl="1" indent="0">
              <a:buNone/>
            </a:pPr>
            <a:r>
              <a:rPr lang="en-US" dirty="0" smtClean="0"/>
              <a:t>$0 – Authority record control number or standard number (R)</a:t>
            </a:r>
            <a:endParaRPr lang="en-US" dirty="0"/>
          </a:p>
        </p:txBody>
      </p:sp>
    </p:spTree>
    <p:extLst>
      <p:ext uri="{BB962C8B-B14F-4D97-AF65-F5344CB8AC3E}">
        <p14:creationId xmlns:p14="http://schemas.microsoft.com/office/powerpoint/2010/main" val="1341505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8434" y="-13716"/>
            <a:ext cx="11734038" cy="6871716"/>
          </a:xfrm>
          <a:prstGeom prst="rect">
            <a:avLst/>
          </a:prstGeom>
        </p:spPr>
      </p:pic>
    </p:spTree>
    <p:extLst>
      <p:ext uri="{BB962C8B-B14F-4D97-AF65-F5344CB8AC3E}">
        <p14:creationId xmlns:p14="http://schemas.microsoft.com/office/powerpoint/2010/main" val="1453430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lnSpcReduction="10000"/>
          </a:bodyPr>
          <a:lstStyle/>
          <a:p>
            <a:pPr marL="0" indent="0">
              <a:buNone/>
            </a:pPr>
            <a:r>
              <a:rPr lang="en-US" dirty="0" smtClean="0"/>
              <a:t>100 1_  Frank</a:t>
            </a:r>
            <a:r>
              <a:rPr lang="en-US" dirty="0"/>
              <a:t>, Anne, </a:t>
            </a:r>
            <a:r>
              <a:rPr lang="en-US" dirty="0" smtClean="0"/>
              <a:t>$d 1929-1945, $e author.</a:t>
            </a:r>
            <a:endParaRPr lang="en-US" dirty="0"/>
          </a:p>
          <a:p>
            <a:pPr marL="0" indent="0">
              <a:buNone/>
            </a:pPr>
            <a:r>
              <a:rPr lang="en-US" dirty="0" smtClean="0"/>
              <a:t>240 10  </a:t>
            </a:r>
            <a:r>
              <a:rPr lang="en-US" dirty="0" err="1" smtClean="0"/>
              <a:t>Achterhuis</a:t>
            </a:r>
            <a:r>
              <a:rPr lang="en-US" dirty="0"/>
              <a:t>. </a:t>
            </a:r>
            <a:r>
              <a:rPr lang="en-US" dirty="0" smtClean="0"/>
              <a:t>$l </a:t>
            </a:r>
            <a:r>
              <a:rPr lang="en-US" dirty="0"/>
              <a:t>English</a:t>
            </a:r>
          </a:p>
          <a:p>
            <a:pPr marL="0" indent="0">
              <a:buNone/>
            </a:pPr>
            <a:r>
              <a:rPr lang="en-US" dirty="0" smtClean="0"/>
              <a:t>245 14  The </a:t>
            </a:r>
            <a:r>
              <a:rPr lang="en-US" dirty="0"/>
              <a:t>diary of Anne </a:t>
            </a:r>
            <a:r>
              <a:rPr lang="en-US" dirty="0" smtClean="0"/>
              <a:t>Frank ...</a:t>
            </a:r>
          </a:p>
          <a:p>
            <a:pPr marL="0" indent="0">
              <a:buNone/>
            </a:pPr>
            <a:r>
              <a:rPr lang="en-US" dirty="0" smtClean="0"/>
              <a:t>600 10  Frank</a:t>
            </a:r>
            <a:r>
              <a:rPr lang="en-US" dirty="0"/>
              <a:t>, Anne, </a:t>
            </a:r>
            <a:r>
              <a:rPr lang="en-US" dirty="0" smtClean="0"/>
              <a:t>$d 1929-1945 $v Diaries.</a:t>
            </a:r>
          </a:p>
          <a:p>
            <a:pPr marL="0" indent="0">
              <a:buNone/>
            </a:pPr>
            <a:r>
              <a:rPr lang="en-US" dirty="0"/>
              <a:t>650 </a:t>
            </a:r>
            <a:r>
              <a:rPr lang="en-US" dirty="0" smtClean="0"/>
              <a:t>_0  Holocaust</a:t>
            </a:r>
            <a:r>
              <a:rPr lang="en-US" dirty="0"/>
              <a:t>, Jewish (1939-1945) </a:t>
            </a:r>
            <a:r>
              <a:rPr lang="en-US" dirty="0" smtClean="0"/>
              <a:t>$z </a:t>
            </a:r>
            <a:r>
              <a:rPr lang="en-US" dirty="0"/>
              <a:t>Netherlands </a:t>
            </a:r>
            <a:r>
              <a:rPr lang="en-US" dirty="0" smtClean="0"/>
              <a:t>$z </a:t>
            </a:r>
            <a:r>
              <a:rPr lang="en-US" dirty="0"/>
              <a:t>Amsterdam </a:t>
            </a:r>
            <a:r>
              <a:rPr lang="en-US" dirty="0" smtClean="0"/>
              <a:t>	 	   $v </a:t>
            </a:r>
            <a:r>
              <a:rPr lang="en-US" dirty="0"/>
              <a:t>Personal narratives</a:t>
            </a:r>
            <a:r>
              <a:rPr lang="en-US" dirty="0" smtClean="0"/>
              <a:t>.</a:t>
            </a:r>
          </a:p>
          <a:p>
            <a:pPr marL="0" indent="0">
              <a:buNone/>
            </a:pPr>
            <a:r>
              <a:rPr lang="en-US" dirty="0"/>
              <a:t>650 </a:t>
            </a:r>
            <a:r>
              <a:rPr lang="en-US" dirty="0" smtClean="0"/>
              <a:t>_0  Jewish </a:t>
            </a:r>
            <a:r>
              <a:rPr lang="en-US" dirty="0"/>
              <a:t>girls </a:t>
            </a:r>
            <a:r>
              <a:rPr lang="en-US" dirty="0" smtClean="0"/>
              <a:t>$z </a:t>
            </a:r>
            <a:r>
              <a:rPr lang="en-US" dirty="0"/>
              <a:t>Netherlands </a:t>
            </a:r>
            <a:r>
              <a:rPr lang="en-US" dirty="0" smtClean="0"/>
              <a:t>$z </a:t>
            </a:r>
            <a:r>
              <a:rPr lang="en-US" dirty="0"/>
              <a:t>Amsterdam </a:t>
            </a:r>
            <a:r>
              <a:rPr lang="en-US" dirty="0" smtClean="0"/>
              <a:t>$v </a:t>
            </a:r>
            <a:r>
              <a:rPr lang="en-US" dirty="0"/>
              <a:t>Diaries</a:t>
            </a:r>
            <a:r>
              <a:rPr lang="en-US" dirty="0" smtClean="0"/>
              <a:t>.</a:t>
            </a:r>
          </a:p>
          <a:p>
            <a:pPr marL="0" indent="0">
              <a:buNone/>
            </a:pPr>
            <a:r>
              <a:rPr lang="en-US" dirty="0" smtClean="0"/>
              <a:t>650 _0  Jews </a:t>
            </a:r>
            <a:r>
              <a:rPr lang="en-US" dirty="0"/>
              <a:t>$z Netherlands $z Amsterdam $v Diaries</a:t>
            </a:r>
            <a:r>
              <a:rPr lang="en-US" dirty="0" smtClean="0"/>
              <a:t>.</a:t>
            </a:r>
          </a:p>
          <a:p>
            <a:pPr marL="0" indent="0">
              <a:buNone/>
            </a:pPr>
            <a:r>
              <a:rPr lang="en-US" dirty="0" smtClean="0">
                <a:solidFill>
                  <a:srgbClr val="FF0000"/>
                </a:solidFill>
              </a:rPr>
              <a:t>655 _7  Diaries.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Personal narratives.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1476251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lnSpcReduction="10000"/>
          </a:bodyPr>
          <a:lstStyle/>
          <a:p>
            <a:pPr marL="0" indent="0">
              <a:buNone/>
            </a:pPr>
            <a:r>
              <a:rPr lang="en-US" dirty="0" smtClean="0"/>
              <a:t>100 1_  </a:t>
            </a:r>
            <a:r>
              <a:rPr lang="en-US" dirty="0" err="1" smtClean="0"/>
              <a:t>Crowther</a:t>
            </a:r>
            <a:r>
              <a:rPr lang="en-US" dirty="0"/>
              <a:t>, Robert, </a:t>
            </a:r>
            <a:r>
              <a:rPr lang="en-US" dirty="0" smtClean="0"/>
              <a:t>$e </a:t>
            </a:r>
            <a:r>
              <a:rPr lang="en-US" dirty="0"/>
              <a:t>author. </a:t>
            </a:r>
          </a:p>
          <a:p>
            <a:pPr marL="0" indent="0">
              <a:buNone/>
            </a:pPr>
            <a:r>
              <a:rPr lang="en-US" dirty="0" smtClean="0"/>
              <a:t>245 10  Amazing </a:t>
            </a:r>
            <a:r>
              <a:rPr lang="en-US" dirty="0"/>
              <a:t>pop-up trucks / </a:t>
            </a:r>
            <a:r>
              <a:rPr lang="en-US" dirty="0" smtClean="0"/>
              <a:t>$c </a:t>
            </a:r>
            <a:r>
              <a:rPr lang="en-US" dirty="0"/>
              <a:t>Robert </a:t>
            </a:r>
            <a:r>
              <a:rPr lang="en-US" dirty="0" err="1"/>
              <a:t>Crowther</a:t>
            </a:r>
            <a:r>
              <a:rPr lang="en-US" dirty="0" smtClean="0"/>
              <a:t>.</a:t>
            </a:r>
          </a:p>
          <a:p>
            <a:pPr marL="0" indent="0">
              <a:buNone/>
            </a:pPr>
            <a:r>
              <a:rPr lang="en-US" dirty="0" smtClean="0"/>
              <a:t>520 __  </a:t>
            </a:r>
            <a:r>
              <a:rPr lang="en-US" dirty="0"/>
              <a:t>Text and pop-up illustrations introduce five different kinds of </a:t>
            </a:r>
            <a:r>
              <a:rPr lang="en-US" dirty="0" smtClean="0"/>
              <a:t>	 	   trucks </a:t>
            </a:r>
            <a:r>
              <a:rPr lang="en-US" dirty="0"/>
              <a:t>from cement truck to garbage truck, and explain what </a:t>
            </a:r>
            <a:r>
              <a:rPr lang="en-US" dirty="0" smtClean="0"/>
              <a:t>		   they </a:t>
            </a:r>
            <a:r>
              <a:rPr lang="en-US" dirty="0"/>
              <a:t>can do.</a:t>
            </a:r>
          </a:p>
          <a:p>
            <a:pPr marL="0" indent="0">
              <a:buNone/>
            </a:pPr>
            <a:r>
              <a:rPr lang="en-US" dirty="0"/>
              <a:t>650 </a:t>
            </a:r>
            <a:r>
              <a:rPr lang="en-US" dirty="0" smtClean="0"/>
              <a:t>_0  Trucks $v </a:t>
            </a:r>
            <a:r>
              <a:rPr lang="en-US" dirty="0"/>
              <a:t>Juvenile literature.</a:t>
            </a:r>
          </a:p>
          <a:p>
            <a:pPr marL="0" indent="0">
              <a:buNone/>
            </a:pPr>
            <a:r>
              <a:rPr lang="en-US" dirty="0"/>
              <a:t>650 </a:t>
            </a:r>
            <a:r>
              <a:rPr lang="en-US" dirty="0" smtClean="0"/>
              <a:t>_1  Trucks</a:t>
            </a:r>
            <a:r>
              <a:rPr lang="en-US" dirty="0"/>
              <a:t>.</a:t>
            </a:r>
          </a:p>
          <a:p>
            <a:pPr marL="0" indent="0">
              <a:buNone/>
            </a:pPr>
            <a:r>
              <a:rPr lang="en-US" dirty="0"/>
              <a:t>650 </a:t>
            </a:r>
            <a:r>
              <a:rPr lang="en-US" dirty="0" smtClean="0"/>
              <a:t>_1  Pop-up </a:t>
            </a:r>
            <a:r>
              <a:rPr lang="en-US" dirty="0"/>
              <a:t>books.</a:t>
            </a:r>
          </a:p>
          <a:p>
            <a:pPr marL="0" indent="0">
              <a:buNone/>
            </a:pPr>
            <a:r>
              <a:rPr lang="en-US" dirty="0"/>
              <a:t>650 </a:t>
            </a:r>
            <a:r>
              <a:rPr lang="en-US" dirty="0" smtClean="0"/>
              <a:t>_1  Toy </a:t>
            </a:r>
            <a:r>
              <a:rPr lang="en-US" dirty="0"/>
              <a:t>and movable books</a:t>
            </a:r>
            <a:r>
              <a:rPr lang="en-US" dirty="0" smtClean="0"/>
              <a:t>.</a:t>
            </a:r>
          </a:p>
          <a:p>
            <a:pPr marL="0" indent="0">
              <a:buNone/>
            </a:pPr>
            <a:r>
              <a:rPr lang="en-US" dirty="0" smtClean="0">
                <a:solidFill>
                  <a:srgbClr val="FF0000"/>
                </a:solidFill>
              </a:rPr>
              <a:t>655 _7  Pop-up books.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557093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a:bodyPr>
          <a:lstStyle/>
          <a:p>
            <a:pPr marL="0" indent="0">
              <a:buNone/>
            </a:pPr>
            <a:r>
              <a:rPr lang="en-US" dirty="0"/>
              <a:t>245 00  The New York </a:t>
            </a:r>
            <a:r>
              <a:rPr lang="en-US" dirty="0" smtClean="0"/>
              <a:t>times </a:t>
            </a:r>
            <a:r>
              <a:rPr lang="en-US" dirty="0"/>
              <a:t>theater reviews.</a:t>
            </a:r>
          </a:p>
          <a:p>
            <a:pPr marL="0" indent="0">
              <a:buNone/>
            </a:pPr>
            <a:r>
              <a:rPr lang="en-US" dirty="0"/>
              <a:t>650 _0  </a:t>
            </a:r>
            <a:r>
              <a:rPr lang="en-US" dirty="0" smtClean="0"/>
              <a:t>Theater $z </a:t>
            </a:r>
            <a:r>
              <a:rPr lang="en-US" dirty="0"/>
              <a:t>United States </a:t>
            </a:r>
            <a:r>
              <a:rPr lang="en-US" dirty="0" smtClean="0"/>
              <a:t>$v </a:t>
            </a:r>
            <a:r>
              <a:rPr lang="en-US" dirty="0"/>
              <a:t>Reviews </a:t>
            </a:r>
            <a:r>
              <a:rPr lang="en-US" dirty="0" smtClean="0"/>
              <a:t>$v </a:t>
            </a:r>
            <a:r>
              <a:rPr lang="en-US" dirty="0"/>
              <a:t>Periodicals.</a:t>
            </a:r>
          </a:p>
          <a:p>
            <a:pPr marL="0" indent="0">
              <a:buNone/>
            </a:pPr>
            <a:r>
              <a:rPr lang="en-US" dirty="0">
                <a:solidFill>
                  <a:srgbClr val="FF0000"/>
                </a:solidFill>
              </a:rPr>
              <a:t>655 </a:t>
            </a:r>
            <a:r>
              <a:rPr lang="en-US" dirty="0" smtClean="0">
                <a:solidFill>
                  <a:srgbClr val="FF0000"/>
                </a:solidFill>
              </a:rPr>
              <a:t>_7  Theater </a:t>
            </a:r>
            <a:r>
              <a:rPr lang="en-US" dirty="0">
                <a:solidFill>
                  <a:srgbClr val="FF0000"/>
                </a:solidFill>
              </a:rPr>
              <a:t>reviews.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Serial publications</a:t>
            </a:r>
            <a:r>
              <a:rPr lang="en-US" dirty="0">
                <a:solidFill>
                  <a:srgbClr val="FF0000"/>
                </a:solidFill>
              </a:rPr>
              <a:t>. </a:t>
            </a:r>
            <a:r>
              <a:rPr lang="en-US" dirty="0" smtClean="0">
                <a:solidFill>
                  <a:srgbClr val="FF0000"/>
                </a:solidFill>
              </a:rPr>
              <a:t>$2 </a:t>
            </a:r>
            <a:r>
              <a:rPr lang="en-US" dirty="0" err="1" smtClean="0">
                <a:solidFill>
                  <a:srgbClr val="FF0000"/>
                </a:solidFill>
              </a:rPr>
              <a:t>lcgft</a:t>
            </a:r>
            <a:endParaRPr lang="en-US" dirty="0" smtClean="0">
              <a:solidFill>
                <a:srgbClr val="FF0000"/>
              </a:solidFill>
            </a:endParaRPr>
          </a:p>
          <a:p>
            <a:pPr marL="0" indent="0">
              <a:buNone/>
            </a:pPr>
            <a:endParaRPr lang="en-US" dirty="0">
              <a:solidFill>
                <a:srgbClr val="FF0000"/>
              </a:solidFill>
            </a:endParaRPr>
          </a:p>
          <a:p>
            <a:pPr marL="0" indent="0">
              <a:buNone/>
            </a:pPr>
            <a:r>
              <a:rPr lang="en-US" dirty="0" smtClean="0"/>
              <a:t>245 </a:t>
            </a:r>
            <a:r>
              <a:rPr lang="en-US" dirty="0"/>
              <a:t>00 </a:t>
            </a:r>
            <a:r>
              <a:rPr lang="en-US" dirty="0" smtClean="0"/>
              <a:t> The </a:t>
            </a:r>
            <a:r>
              <a:rPr lang="en-US" dirty="0"/>
              <a:t>New York times film </a:t>
            </a:r>
            <a:r>
              <a:rPr lang="en-US" dirty="0" smtClean="0"/>
              <a:t>reviews.</a:t>
            </a:r>
          </a:p>
          <a:p>
            <a:pPr marL="0" indent="0">
              <a:buNone/>
            </a:pPr>
            <a:r>
              <a:rPr lang="en-US" dirty="0" smtClean="0"/>
              <a:t>650 _0  Motion pictures $v Reviews $v Periodicals.</a:t>
            </a:r>
          </a:p>
          <a:p>
            <a:pPr marL="0" indent="0">
              <a:buNone/>
            </a:pPr>
            <a:r>
              <a:rPr lang="en-US" dirty="0" smtClean="0">
                <a:solidFill>
                  <a:srgbClr val="FF0000"/>
                </a:solidFill>
              </a:rPr>
              <a:t>655 _7  Motion picture reviews.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Serial publications.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584555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a:bodyPr>
          <a:lstStyle/>
          <a:p>
            <a:pPr marL="0" indent="0">
              <a:buNone/>
            </a:pPr>
            <a:r>
              <a:rPr lang="en-US" dirty="0" smtClean="0"/>
              <a:t>111 2_  Vancouver </a:t>
            </a:r>
            <a:r>
              <a:rPr lang="en-US" dirty="0"/>
              <a:t>Queer Film &amp; Video </a:t>
            </a:r>
            <a:r>
              <a:rPr lang="en-US" dirty="0" smtClean="0"/>
              <a:t>Festival, $e author.</a:t>
            </a:r>
            <a:endParaRPr lang="en-US" dirty="0"/>
          </a:p>
          <a:p>
            <a:pPr marL="0" indent="0">
              <a:buNone/>
            </a:pPr>
            <a:r>
              <a:rPr lang="en-US" dirty="0" smtClean="0"/>
              <a:t>245 14  The </a:t>
            </a:r>
            <a:r>
              <a:rPr lang="en-US" dirty="0"/>
              <a:t>... Annual Vancouver Queer Film &amp; Video Festival : </a:t>
            </a:r>
            <a:r>
              <a:rPr lang="en-US" dirty="0" smtClean="0"/>
              <a:t>$b 	 	   festival </a:t>
            </a:r>
            <a:r>
              <a:rPr lang="en-US" dirty="0"/>
              <a:t>guide</a:t>
            </a:r>
            <a:r>
              <a:rPr lang="en-US" dirty="0" smtClean="0"/>
              <a:t>.</a:t>
            </a:r>
          </a:p>
          <a:p>
            <a:pPr marL="0" indent="0">
              <a:buNone/>
            </a:pPr>
            <a:r>
              <a:rPr lang="en-US" dirty="0" smtClean="0"/>
              <a:t>310 __  Annual</a:t>
            </a:r>
          </a:p>
          <a:p>
            <a:pPr marL="0" indent="0">
              <a:buNone/>
            </a:pPr>
            <a:r>
              <a:rPr lang="en-US" dirty="0" smtClean="0"/>
              <a:t>611 20  Vancouver </a:t>
            </a:r>
            <a:r>
              <a:rPr lang="en-US" dirty="0"/>
              <a:t>Queer Film &amp; Video Festival </a:t>
            </a:r>
            <a:r>
              <a:rPr lang="en-US" dirty="0" smtClean="0"/>
              <a:t>$v </a:t>
            </a:r>
            <a:r>
              <a:rPr lang="en-US" dirty="0"/>
              <a:t>Periodicals.</a:t>
            </a:r>
          </a:p>
          <a:p>
            <a:pPr marL="0" indent="0">
              <a:buNone/>
            </a:pPr>
            <a:r>
              <a:rPr lang="en-US" dirty="0"/>
              <a:t>650 </a:t>
            </a:r>
            <a:r>
              <a:rPr lang="en-US" dirty="0" smtClean="0"/>
              <a:t>_0  Gay </a:t>
            </a:r>
            <a:r>
              <a:rPr lang="en-US" dirty="0"/>
              <a:t>and lesbian film festivals </a:t>
            </a:r>
            <a:r>
              <a:rPr lang="en-US" dirty="0" smtClean="0"/>
              <a:t>$z </a:t>
            </a:r>
            <a:r>
              <a:rPr lang="en-US" dirty="0"/>
              <a:t>British Columbia </a:t>
            </a:r>
            <a:r>
              <a:rPr lang="en-US" dirty="0" smtClean="0"/>
              <a:t>$z </a:t>
            </a:r>
            <a:r>
              <a:rPr lang="en-US" dirty="0"/>
              <a:t>Vancouver </a:t>
            </a:r>
            <a:r>
              <a:rPr lang="en-US" dirty="0" smtClean="0"/>
              <a:t>	   $v </a:t>
            </a:r>
            <a:r>
              <a:rPr lang="en-US" dirty="0"/>
              <a:t>Periodicals</a:t>
            </a:r>
            <a:r>
              <a:rPr lang="en-US" dirty="0" smtClean="0"/>
              <a:t>.</a:t>
            </a:r>
          </a:p>
          <a:p>
            <a:pPr marL="0" indent="0">
              <a:buNone/>
            </a:pPr>
            <a:r>
              <a:rPr lang="en-US" dirty="0" smtClean="0">
                <a:solidFill>
                  <a:srgbClr val="FF0000"/>
                </a:solidFill>
              </a:rPr>
              <a:t>655 _7  Film festival programs.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Serial publications. $2 </a:t>
            </a:r>
            <a:r>
              <a:rPr lang="en-US" dirty="0" err="1" smtClean="0">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428941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690688"/>
            <a:ext cx="10515600" cy="5014912"/>
          </a:xfrm>
        </p:spPr>
        <p:txBody>
          <a:bodyPr>
            <a:normAutofit fontScale="92500" lnSpcReduction="10000"/>
          </a:bodyPr>
          <a:lstStyle/>
          <a:p>
            <a:pPr marL="0" indent="0">
              <a:buNone/>
            </a:pPr>
            <a:r>
              <a:rPr lang="en-US" dirty="0"/>
              <a:t>245 00  Tidal current tables. </a:t>
            </a:r>
            <a:r>
              <a:rPr lang="en-US" dirty="0" smtClean="0"/>
              <a:t>$p </a:t>
            </a:r>
            <a:r>
              <a:rPr lang="en-US" dirty="0"/>
              <a:t>Pacific coast of North America and </a:t>
            </a:r>
            <a:r>
              <a:rPr lang="en-US" dirty="0" smtClean="0"/>
              <a:t>Asia </a:t>
            </a:r>
            <a:r>
              <a:rPr lang="en-US" dirty="0"/>
              <a:t>for </a:t>
            </a:r>
            <a:r>
              <a:rPr lang="en-US" dirty="0" smtClean="0"/>
              <a:t>		  the </a:t>
            </a:r>
            <a:r>
              <a:rPr lang="en-US" dirty="0"/>
              <a:t>year ...</a:t>
            </a:r>
          </a:p>
          <a:p>
            <a:pPr marL="0" indent="0">
              <a:buNone/>
            </a:pPr>
            <a:r>
              <a:rPr lang="en-US" dirty="0" smtClean="0"/>
              <a:t>650 _0  Tidal </a:t>
            </a:r>
            <a:r>
              <a:rPr lang="en-US" dirty="0"/>
              <a:t>currents </a:t>
            </a:r>
            <a:r>
              <a:rPr lang="en-US" dirty="0" smtClean="0"/>
              <a:t>$z </a:t>
            </a:r>
            <a:r>
              <a:rPr lang="en-US" dirty="0"/>
              <a:t>Pacific Ocean </a:t>
            </a:r>
            <a:r>
              <a:rPr lang="en-US" dirty="0" smtClean="0"/>
              <a:t>$v </a:t>
            </a:r>
            <a:r>
              <a:rPr lang="en-US" dirty="0"/>
              <a:t>Tables </a:t>
            </a:r>
            <a:r>
              <a:rPr lang="en-US" dirty="0" smtClean="0"/>
              <a:t>$v </a:t>
            </a:r>
            <a:r>
              <a:rPr lang="en-US" dirty="0"/>
              <a:t>Periodicals.</a:t>
            </a:r>
          </a:p>
          <a:p>
            <a:pPr marL="0" indent="0">
              <a:buNone/>
            </a:pPr>
            <a:r>
              <a:rPr lang="en-US" dirty="0"/>
              <a:t>650 </a:t>
            </a:r>
            <a:r>
              <a:rPr lang="en-US" dirty="0" smtClean="0"/>
              <a:t>_0  Tides $z </a:t>
            </a:r>
            <a:r>
              <a:rPr lang="en-US" dirty="0"/>
              <a:t>Pacific Ocean </a:t>
            </a:r>
            <a:r>
              <a:rPr lang="en-US" dirty="0" smtClean="0"/>
              <a:t>$v </a:t>
            </a:r>
            <a:r>
              <a:rPr lang="en-US" dirty="0"/>
              <a:t>Tables </a:t>
            </a:r>
            <a:r>
              <a:rPr lang="en-US" dirty="0" smtClean="0"/>
              <a:t>$v </a:t>
            </a:r>
            <a:r>
              <a:rPr lang="en-US" dirty="0"/>
              <a:t>Periodicals.</a:t>
            </a:r>
          </a:p>
          <a:p>
            <a:pPr marL="0" indent="0">
              <a:buNone/>
            </a:pPr>
            <a:r>
              <a:rPr lang="en-US" dirty="0"/>
              <a:t>650 </a:t>
            </a:r>
            <a:r>
              <a:rPr lang="en-US" dirty="0" smtClean="0"/>
              <a:t>_0  Tidal </a:t>
            </a:r>
            <a:r>
              <a:rPr lang="en-US" dirty="0"/>
              <a:t>currents </a:t>
            </a:r>
            <a:r>
              <a:rPr lang="en-US" dirty="0" smtClean="0"/>
              <a:t>$z </a:t>
            </a:r>
            <a:r>
              <a:rPr lang="en-US" dirty="0"/>
              <a:t>Pacific Coast (North America) </a:t>
            </a:r>
            <a:r>
              <a:rPr lang="en-US" dirty="0" smtClean="0"/>
              <a:t>$x </a:t>
            </a:r>
            <a:r>
              <a:rPr lang="en-US" dirty="0"/>
              <a:t>Forecasting </a:t>
            </a:r>
            <a:r>
              <a:rPr lang="en-US" dirty="0" smtClean="0"/>
              <a:t>$v 	 	  Periodicals</a:t>
            </a:r>
            <a:r>
              <a:rPr lang="en-US" dirty="0"/>
              <a:t>.</a:t>
            </a:r>
          </a:p>
          <a:p>
            <a:pPr marL="0" indent="0">
              <a:buNone/>
            </a:pPr>
            <a:r>
              <a:rPr lang="en-US" dirty="0"/>
              <a:t>650 _</a:t>
            </a:r>
            <a:r>
              <a:rPr lang="en-US" dirty="0" smtClean="0"/>
              <a:t>0  Tidal </a:t>
            </a:r>
            <a:r>
              <a:rPr lang="en-US" dirty="0"/>
              <a:t>currents </a:t>
            </a:r>
            <a:r>
              <a:rPr lang="en-US" dirty="0" smtClean="0"/>
              <a:t>$z </a:t>
            </a:r>
            <a:r>
              <a:rPr lang="en-US" dirty="0"/>
              <a:t>Pacific Coast (Asia) </a:t>
            </a:r>
            <a:r>
              <a:rPr lang="en-US" dirty="0" smtClean="0"/>
              <a:t>$x </a:t>
            </a:r>
            <a:r>
              <a:rPr lang="en-US" dirty="0"/>
              <a:t>Forecasting </a:t>
            </a:r>
            <a:r>
              <a:rPr lang="en-US" dirty="0" smtClean="0"/>
              <a:t>$v </a:t>
            </a:r>
            <a:r>
              <a:rPr lang="en-US" dirty="0"/>
              <a:t>Periodicals.</a:t>
            </a:r>
          </a:p>
          <a:p>
            <a:pPr marL="0" indent="0">
              <a:buNone/>
            </a:pPr>
            <a:r>
              <a:rPr lang="en-US" dirty="0"/>
              <a:t>650 </a:t>
            </a:r>
            <a:r>
              <a:rPr lang="en-US" dirty="0" smtClean="0"/>
              <a:t>_0  Aids </a:t>
            </a:r>
            <a:r>
              <a:rPr lang="en-US" dirty="0"/>
              <a:t>to navigation </a:t>
            </a:r>
            <a:r>
              <a:rPr lang="en-US" dirty="0" smtClean="0"/>
              <a:t>$z </a:t>
            </a:r>
            <a:r>
              <a:rPr lang="en-US" dirty="0"/>
              <a:t>Pacific Coast (North America) </a:t>
            </a:r>
            <a:r>
              <a:rPr lang="en-US" dirty="0" smtClean="0"/>
              <a:t>$v </a:t>
            </a:r>
            <a:r>
              <a:rPr lang="en-US" dirty="0"/>
              <a:t>Sources </a:t>
            </a:r>
            <a:r>
              <a:rPr lang="en-US" dirty="0" smtClean="0"/>
              <a:t>$v 		  Periodicals</a:t>
            </a:r>
            <a:r>
              <a:rPr lang="en-US" dirty="0"/>
              <a:t>.</a:t>
            </a:r>
          </a:p>
          <a:p>
            <a:pPr marL="0" indent="0">
              <a:buNone/>
            </a:pPr>
            <a:r>
              <a:rPr lang="en-US" dirty="0"/>
              <a:t>650 </a:t>
            </a:r>
            <a:r>
              <a:rPr lang="en-US" dirty="0" smtClean="0"/>
              <a:t>_0  Aids </a:t>
            </a:r>
            <a:r>
              <a:rPr lang="en-US" dirty="0"/>
              <a:t>to navigation </a:t>
            </a:r>
            <a:r>
              <a:rPr lang="en-US" dirty="0" smtClean="0"/>
              <a:t>$z </a:t>
            </a:r>
            <a:r>
              <a:rPr lang="en-US" dirty="0"/>
              <a:t>Pacific Coast (Asia) </a:t>
            </a:r>
            <a:r>
              <a:rPr lang="en-US" dirty="0" smtClean="0"/>
              <a:t>$v </a:t>
            </a:r>
            <a:r>
              <a:rPr lang="en-US" dirty="0"/>
              <a:t>Sources </a:t>
            </a:r>
            <a:r>
              <a:rPr lang="en-US" dirty="0" smtClean="0"/>
              <a:t>$v </a:t>
            </a:r>
            <a:r>
              <a:rPr lang="en-US" dirty="0"/>
              <a:t>Periodicals</a:t>
            </a:r>
            <a:r>
              <a:rPr lang="en-US" dirty="0" smtClean="0"/>
              <a:t>.</a:t>
            </a:r>
          </a:p>
          <a:p>
            <a:pPr marL="0" indent="0">
              <a:buNone/>
            </a:pPr>
            <a:r>
              <a:rPr lang="en-US" dirty="0" smtClean="0">
                <a:solidFill>
                  <a:srgbClr val="FF0000"/>
                </a:solidFill>
              </a:rPr>
              <a:t>655 _7  Tables (Data)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Serial publications.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1158555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515600" cy="4801317"/>
          </a:xfrm>
        </p:spPr>
        <p:txBody>
          <a:bodyPr>
            <a:normAutofit/>
          </a:bodyPr>
          <a:lstStyle/>
          <a:p>
            <a:pPr marL="0" indent="0">
              <a:buNone/>
            </a:pPr>
            <a:r>
              <a:rPr lang="en-US" dirty="0" smtClean="0"/>
              <a:t>245 </a:t>
            </a:r>
            <a:r>
              <a:rPr lang="en-US" dirty="0"/>
              <a:t>00 </a:t>
            </a:r>
            <a:r>
              <a:rPr lang="en-US" dirty="0" smtClean="0"/>
              <a:t> Oregon </a:t>
            </a:r>
            <a:r>
              <a:rPr lang="en-US" dirty="0"/>
              <a:t>child fatality review ... annual report. </a:t>
            </a:r>
            <a:endParaRPr lang="en-US" dirty="0" smtClean="0"/>
          </a:p>
          <a:p>
            <a:pPr marL="0" indent="0">
              <a:buNone/>
            </a:pPr>
            <a:r>
              <a:rPr lang="en-US" dirty="0" smtClean="0"/>
              <a:t>650 _0  Children $x Mortality $z Oregon $v Statistics $v Periodicals.</a:t>
            </a:r>
          </a:p>
          <a:p>
            <a:pPr marL="0" indent="0">
              <a:buNone/>
            </a:pPr>
            <a:r>
              <a:rPr lang="en-US" dirty="0" smtClean="0"/>
              <a:t>651 _0  Oregon $v Statistics, Vital $v </a:t>
            </a:r>
            <a:r>
              <a:rPr lang="en-US" dirty="0"/>
              <a:t>Periodicals.</a:t>
            </a:r>
          </a:p>
          <a:p>
            <a:pPr marL="0" indent="0">
              <a:buNone/>
            </a:pPr>
            <a:r>
              <a:rPr lang="en-US" dirty="0" smtClean="0"/>
              <a:t>610 </a:t>
            </a:r>
            <a:r>
              <a:rPr lang="en-US" dirty="0"/>
              <a:t>20 </a:t>
            </a:r>
            <a:r>
              <a:rPr lang="en-US" dirty="0" smtClean="0"/>
              <a:t> Oregon </a:t>
            </a:r>
            <a:r>
              <a:rPr lang="en-US" dirty="0"/>
              <a:t>State Child Fatality Review Team </a:t>
            </a:r>
            <a:r>
              <a:rPr lang="en-US" dirty="0" smtClean="0"/>
              <a:t>$v Directories.</a:t>
            </a:r>
          </a:p>
          <a:p>
            <a:pPr marL="0" indent="0">
              <a:buNone/>
            </a:pPr>
            <a:r>
              <a:rPr lang="en-US" dirty="0" smtClean="0">
                <a:solidFill>
                  <a:srgbClr val="FF0000"/>
                </a:solidFill>
              </a:rPr>
              <a:t>655 _7  Vital statistics.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Directories.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Annual reports.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218930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152" y="296018"/>
            <a:ext cx="12052935" cy="6188583"/>
          </a:xfrm>
          <a:prstGeom prst="rect">
            <a:avLst/>
          </a:prstGeom>
        </p:spPr>
      </p:pic>
    </p:spTree>
    <p:extLst>
      <p:ext uri="{BB962C8B-B14F-4D97-AF65-F5344CB8AC3E}">
        <p14:creationId xmlns:p14="http://schemas.microsoft.com/office/powerpoint/2010/main" val="1671472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1825624"/>
            <a:ext cx="10754032" cy="4801317"/>
          </a:xfrm>
        </p:spPr>
        <p:txBody>
          <a:bodyPr>
            <a:normAutofit/>
          </a:bodyPr>
          <a:lstStyle/>
          <a:p>
            <a:pPr marL="0" indent="0">
              <a:buNone/>
            </a:pPr>
            <a:r>
              <a:rPr lang="en-US" dirty="0" smtClean="0"/>
              <a:t>100 1</a:t>
            </a:r>
            <a:r>
              <a:rPr lang="en-US" dirty="0"/>
              <a:t>_  Dior, Christian, </a:t>
            </a:r>
            <a:r>
              <a:rPr lang="en-US" dirty="0" smtClean="0"/>
              <a:t>$e </a:t>
            </a:r>
            <a:r>
              <a:rPr lang="en-US" dirty="0"/>
              <a:t>author</a:t>
            </a:r>
            <a:r>
              <a:rPr lang="en-US" dirty="0" smtClean="0"/>
              <a:t>.</a:t>
            </a:r>
            <a:endParaRPr lang="en-US" dirty="0"/>
          </a:p>
          <a:p>
            <a:pPr marL="0" indent="0">
              <a:buNone/>
            </a:pPr>
            <a:r>
              <a:rPr lang="en-US" dirty="0" smtClean="0"/>
              <a:t>240 10  </a:t>
            </a:r>
            <a:r>
              <a:rPr lang="en-US" dirty="0"/>
              <a:t>Christian Dior et </a:t>
            </a:r>
            <a:r>
              <a:rPr lang="en-US" dirty="0" err="1" smtClean="0"/>
              <a:t>moi</a:t>
            </a:r>
            <a:endParaRPr lang="en-US" dirty="0" smtClean="0"/>
          </a:p>
          <a:p>
            <a:pPr marL="0" indent="0">
              <a:buNone/>
            </a:pPr>
            <a:r>
              <a:rPr lang="en-US" dirty="0" smtClean="0"/>
              <a:t>245 10  </a:t>
            </a:r>
            <a:r>
              <a:rPr lang="fr-FR" dirty="0"/>
              <a:t>Christian Dior &amp; moi / </a:t>
            </a:r>
            <a:r>
              <a:rPr lang="fr-FR" dirty="0" smtClean="0"/>
              <a:t>$c </a:t>
            </a:r>
            <a:r>
              <a:rPr lang="fr-FR" dirty="0"/>
              <a:t>par Christian Dior</a:t>
            </a:r>
            <a:r>
              <a:rPr lang="fr-FR" dirty="0" smtClean="0"/>
              <a:t>.</a:t>
            </a:r>
            <a:endParaRPr lang="en-US" dirty="0"/>
          </a:p>
          <a:p>
            <a:pPr marL="0" indent="0">
              <a:buNone/>
            </a:pPr>
            <a:r>
              <a:rPr lang="en-US" dirty="0" smtClean="0"/>
              <a:t>600 10  Dior, Christian.</a:t>
            </a:r>
            <a:endParaRPr lang="en-US" dirty="0"/>
          </a:p>
          <a:p>
            <a:pPr marL="0" indent="0">
              <a:buNone/>
            </a:pPr>
            <a:r>
              <a:rPr lang="en-US" dirty="0"/>
              <a:t>650 </a:t>
            </a:r>
            <a:r>
              <a:rPr lang="en-US" dirty="0" smtClean="0"/>
              <a:t>_0  Fashion designers $z France $z Paris $v Biography.</a:t>
            </a:r>
            <a:endParaRPr lang="en-US" dirty="0"/>
          </a:p>
          <a:p>
            <a:pPr marL="0" indent="0">
              <a:buNone/>
            </a:pPr>
            <a:r>
              <a:rPr lang="en-US" dirty="0" smtClean="0">
                <a:solidFill>
                  <a:srgbClr val="FF0000"/>
                </a:solidFill>
              </a:rPr>
              <a:t>655 _7  Autobiographies.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1859461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General LCGFT Terms</a:t>
            </a:r>
            <a:endParaRPr lang="en-US" dirty="0"/>
          </a:p>
        </p:txBody>
      </p:sp>
      <p:sp>
        <p:nvSpPr>
          <p:cNvPr id="3" name="Content Placeholder 2"/>
          <p:cNvSpPr>
            <a:spLocks noGrp="1"/>
          </p:cNvSpPr>
          <p:nvPr>
            <p:ph idx="1"/>
          </p:nvPr>
        </p:nvSpPr>
        <p:spPr>
          <a:xfrm>
            <a:off x="838200" y="1690688"/>
            <a:ext cx="10975848" cy="5057584"/>
          </a:xfrm>
        </p:spPr>
        <p:txBody>
          <a:bodyPr>
            <a:normAutofit/>
          </a:bodyPr>
          <a:lstStyle/>
          <a:p>
            <a:pPr>
              <a:spcAft>
                <a:spcPts val="1200"/>
              </a:spcAft>
            </a:pPr>
            <a:r>
              <a:rPr lang="en-US" dirty="0" smtClean="0"/>
              <a:t>Summary:</a:t>
            </a:r>
          </a:p>
          <a:p>
            <a:pPr lvl="1">
              <a:spcAft>
                <a:spcPts val="1200"/>
              </a:spcAft>
            </a:pPr>
            <a:r>
              <a:rPr lang="en-US" dirty="0" smtClean="0"/>
              <a:t>Continue to assign LCSH (600-651) as you have been, including any form subdivisions that are applicable and appropriate.</a:t>
            </a:r>
          </a:p>
          <a:p>
            <a:pPr lvl="1">
              <a:spcAft>
                <a:spcPts val="1200"/>
              </a:spcAft>
            </a:pPr>
            <a:r>
              <a:rPr lang="en-US" dirty="0" smtClean="0"/>
              <a:t>Assign in field 655 LCGFT terms equivalent to any forms or genres or form subdivisions that are in the subject headings (600-651), as well as any appropriate LCGFT terms not represented in subject headings.</a:t>
            </a:r>
          </a:p>
          <a:p>
            <a:pPr lvl="1">
              <a:spcAft>
                <a:spcPts val="1200"/>
              </a:spcAft>
            </a:pPr>
            <a:r>
              <a:rPr lang="en-US" dirty="0" smtClean="0"/>
              <a:t>Assign LCGFT </a:t>
            </a:r>
            <a:r>
              <a:rPr lang="en-US" i="1" dirty="0" smtClean="0"/>
              <a:t>in addition</a:t>
            </a:r>
            <a:r>
              <a:rPr lang="en-US" dirty="0" smtClean="0"/>
              <a:t> to any other 655 headings from other thesauri/term lists that may already be included in or added to the record.  Generally, prefer LCGFT to other thesauri if the appropriate level of specificity is available in LCGFT.  Catalogers may continue to assign 655 headings from other controlled vocabularies if terms are not in LCGFT.  Use 655 _0 for terms taken from LCSH, 655 _2 for </a:t>
            </a:r>
            <a:r>
              <a:rPr lang="en-US" dirty="0" err="1" smtClean="0"/>
              <a:t>MeSH</a:t>
            </a:r>
            <a:r>
              <a:rPr lang="en-US" dirty="0" smtClean="0"/>
              <a:t>, and 655 _7 with $2 for terms taken from other vocabularies.</a:t>
            </a:r>
            <a:endParaRPr lang="en-US" i="1" dirty="0"/>
          </a:p>
        </p:txBody>
      </p:sp>
    </p:spTree>
    <p:extLst>
      <p:ext uri="{BB962C8B-B14F-4D97-AF65-F5344CB8AC3E}">
        <p14:creationId xmlns:p14="http://schemas.microsoft.com/office/powerpoint/2010/main" val="160923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8161" cy="1325563"/>
          </a:xfrm>
        </p:spPr>
        <p:txBody>
          <a:bodyPr/>
          <a:lstStyle/>
          <a:p>
            <a:r>
              <a:rPr lang="en-US" dirty="0" smtClean="0"/>
              <a:t>MARC 386 – Creator/Contributor Characteristics</a:t>
            </a:r>
            <a:endParaRPr lang="en-US" dirty="0"/>
          </a:p>
        </p:txBody>
      </p:sp>
      <p:sp>
        <p:nvSpPr>
          <p:cNvPr id="3" name="Content Placeholder 2"/>
          <p:cNvSpPr>
            <a:spLocks noGrp="1"/>
          </p:cNvSpPr>
          <p:nvPr>
            <p:ph idx="1"/>
          </p:nvPr>
        </p:nvSpPr>
        <p:spPr/>
        <p:txBody>
          <a:bodyPr/>
          <a:lstStyle/>
          <a:p>
            <a:r>
              <a:rPr lang="en-US" dirty="0" smtClean="0"/>
              <a:t>Indicators both blank</a:t>
            </a:r>
          </a:p>
          <a:p>
            <a:r>
              <a:rPr lang="en-US" dirty="0" smtClean="0"/>
              <a:t>Subfields:</a:t>
            </a:r>
          </a:p>
          <a:p>
            <a:pPr marL="457200" lvl="1" indent="0">
              <a:buNone/>
            </a:pPr>
            <a:r>
              <a:rPr lang="en-US" dirty="0" smtClean="0"/>
              <a:t>$a – </a:t>
            </a:r>
            <a:r>
              <a:rPr lang="en-US" dirty="0"/>
              <a:t>Creator/contributor </a:t>
            </a:r>
            <a:r>
              <a:rPr lang="en-US" dirty="0" smtClean="0"/>
              <a:t>term (R)</a:t>
            </a:r>
          </a:p>
          <a:p>
            <a:pPr marL="457200" lvl="1" indent="0">
              <a:buNone/>
            </a:pPr>
            <a:r>
              <a:rPr lang="en-US" dirty="0" smtClean="0"/>
              <a:t>$b – </a:t>
            </a:r>
            <a:r>
              <a:rPr lang="en-US" dirty="0"/>
              <a:t>Creator/contributor term</a:t>
            </a:r>
            <a:r>
              <a:rPr lang="en-US" dirty="0" smtClean="0"/>
              <a:t> code (R)</a:t>
            </a:r>
          </a:p>
          <a:p>
            <a:pPr marL="457200" lvl="1" indent="0">
              <a:buNone/>
            </a:pPr>
            <a:r>
              <a:rPr lang="en-US" dirty="0" smtClean="0"/>
              <a:t>$m – Demographic group term (NR)</a:t>
            </a:r>
          </a:p>
          <a:p>
            <a:pPr marL="457200" lvl="1" indent="0">
              <a:buNone/>
            </a:pPr>
            <a:r>
              <a:rPr lang="en-US" dirty="0" smtClean="0"/>
              <a:t>$n – Demographic group code (NR)</a:t>
            </a:r>
          </a:p>
          <a:p>
            <a:pPr marL="457200" lvl="1" indent="0">
              <a:buNone/>
            </a:pPr>
            <a:r>
              <a:rPr lang="en-US" dirty="0" smtClean="0"/>
              <a:t>$2 – Source (NR)</a:t>
            </a:r>
          </a:p>
          <a:p>
            <a:pPr marL="457200" lvl="1" indent="0">
              <a:buNone/>
            </a:pPr>
            <a:r>
              <a:rPr lang="en-US" dirty="0" smtClean="0"/>
              <a:t>$3 – Materials specified (NR)</a:t>
            </a:r>
          </a:p>
          <a:p>
            <a:pPr marL="457200" lvl="1" indent="0">
              <a:buNone/>
            </a:pPr>
            <a:r>
              <a:rPr lang="en-US" dirty="0"/>
              <a:t>$0 – Authority record control number or standard number (R)</a:t>
            </a:r>
          </a:p>
          <a:p>
            <a:pPr marL="457200" lvl="1" indent="0">
              <a:buNone/>
            </a:pPr>
            <a:endParaRPr lang="en-US" dirty="0"/>
          </a:p>
        </p:txBody>
      </p:sp>
    </p:spTree>
    <p:extLst>
      <p:ext uri="{BB962C8B-B14F-4D97-AF65-F5344CB8AC3E}">
        <p14:creationId xmlns:p14="http://schemas.microsoft.com/office/powerpoint/2010/main" val="2291816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Policies for Assignment of General LCGFT Terms</a:t>
            </a:r>
            <a:endParaRPr lang="en-US" dirty="0"/>
          </a:p>
        </p:txBody>
      </p:sp>
      <p:sp>
        <p:nvSpPr>
          <p:cNvPr id="3" name="Content Placeholder 2"/>
          <p:cNvSpPr>
            <a:spLocks noGrp="1"/>
          </p:cNvSpPr>
          <p:nvPr>
            <p:ph idx="1"/>
          </p:nvPr>
        </p:nvSpPr>
        <p:spPr>
          <a:xfrm>
            <a:off x="838200" y="1690688"/>
            <a:ext cx="10975848" cy="5057584"/>
          </a:xfrm>
        </p:spPr>
        <p:txBody>
          <a:bodyPr>
            <a:normAutofit/>
          </a:bodyPr>
          <a:lstStyle/>
          <a:p>
            <a:pPr>
              <a:spcAft>
                <a:spcPts val="1200"/>
              </a:spcAft>
            </a:pPr>
            <a:r>
              <a:rPr lang="en-US" dirty="0" smtClean="0"/>
              <a:t>Summary:</a:t>
            </a:r>
          </a:p>
          <a:p>
            <a:pPr lvl="1">
              <a:spcAft>
                <a:spcPts val="1200"/>
              </a:spcAft>
            </a:pPr>
            <a:r>
              <a:rPr lang="en-US" dirty="0" smtClean="0"/>
              <a:t>Except when found in LCGFT, generally do not assign terms in 655 that include aspects such as </a:t>
            </a:r>
          </a:p>
          <a:p>
            <a:pPr lvl="2">
              <a:spcAft>
                <a:spcPts val="1200"/>
              </a:spcAft>
            </a:pPr>
            <a:r>
              <a:rPr lang="en-US" sz="2200" dirty="0" smtClean="0"/>
              <a:t>Audience (e.g</a:t>
            </a:r>
            <a:r>
              <a:rPr lang="en-US" sz="2200" dirty="0"/>
              <a:t>., </a:t>
            </a:r>
            <a:r>
              <a:rPr lang="en-US" sz="2200" b="1" dirty="0"/>
              <a:t>Women's </a:t>
            </a:r>
            <a:r>
              <a:rPr lang="en-US" sz="2200" b="1" dirty="0" smtClean="0"/>
              <a:t>periodicals</a:t>
            </a:r>
            <a:r>
              <a:rPr lang="en-US" sz="2200" dirty="0" smtClean="0"/>
              <a:t>; </a:t>
            </a:r>
            <a:r>
              <a:rPr lang="en-US" sz="2200" b="1" dirty="0" smtClean="0"/>
              <a:t>Men’s magazines</a:t>
            </a:r>
            <a:r>
              <a:rPr lang="en-US" sz="2200" dirty="0" smtClean="0"/>
              <a:t>; </a:t>
            </a:r>
            <a:r>
              <a:rPr lang="en-US" sz="2200" b="1" dirty="0" smtClean="0"/>
              <a:t>Almanacs, Children’s</a:t>
            </a:r>
            <a:r>
              <a:rPr lang="en-US" sz="2200" dirty="0" smtClean="0"/>
              <a:t>;</a:t>
            </a:r>
            <a:r>
              <a:rPr lang="en-US" sz="2200" b="1" dirty="0"/>
              <a:t> Wit and humor, Juvenile</a:t>
            </a:r>
            <a:r>
              <a:rPr lang="en-US" sz="2200" dirty="0" smtClean="0"/>
              <a:t>;</a:t>
            </a:r>
            <a:r>
              <a:rPr lang="en-US" sz="2200" b="1" dirty="0" smtClean="0"/>
              <a:t> </a:t>
            </a:r>
            <a:r>
              <a:rPr lang="en-US" sz="2200" b="1" dirty="0"/>
              <a:t>Young </a:t>
            </a:r>
            <a:r>
              <a:rPr lang="en-US" sz="2200" b="1" dirty="0" smtClean="0"/>
              <a:t>adult fiction</a:t>
            </a:r>
            <a:r>
              <a:rPr lang="en-US" sz="2200" dirty="0" smtClean="0"/>
              <a:t>)</a:t>
            </a:r>
          </a:p>
          <a:p>
            <a:pPr lvl="2">
              <a:spcAft>
                <a:spcPts val="1200"/>
              </a:spcAft>
            </a:pPr>
            <a:r>
              <a:rPr lang="en-US" sz="2200" dirty="0" smtClean="0"/>
              <a:t>Characteristics of the Work or Expression’s Creators/Contributors (e.g., </a:t>
            </a:r>
            <a:r>
              <a:rPr lang="en-US" sz="2200" b="1" dirty="0" smtClean="0"/>
              <a:t>Children’s diaries</a:t>
            </a:r>
            <a:r>
              <a:rPr lang="en-US" sz="2200" dirty="0"/>
              <a:t>; </a:t>
            </a:r>
            <a:r>
              <a:rPr lang="en-US" sz="2200" b="1" dirty="0"/>
              <a:t>Canadian </a:t>
            </a:r>
            <a:r>
              <a:rPr lang="en-US" sz="2200" b="1" dirty="0" smtClean="0"/>
              <a:t>essays</a:t>
            </a:r>
            <a:r>
              <a:rPr lang="en-US" sz="2200" dirty="0" smtClean="0"/>
              <a:t>; </a:t>
            </a:r>
            <a:r>
              <a:rPr lang="en-US" sz="2200" b="1" dirty="0"/>
              <a:t>Quotations, </a:t>
            </a:r>
            <a:r>
              <a:rPr lang="en-US" sz="2200" b="1" dirty="0" smtClean="0"/>
              <a:t>American</a:t>
            </a:r>
            <a:r>
              <a:rPr lang="en-US" sz="2200" dirty="0"/>
              <a:t>; </a:t>
            </a:r>
            <a:r>
              <a:rPr lang="en-US" sz="2200" b="1" dirty="0"/>
              <a:t>Personal narratives, </a:t>
            </a:r>
            <a:r>
              <a:rPr lang="en-US" sz="2200" b="1" dirty="0" smtClean="0"/>
              <a:t>Korean</a:t>
            </a:r>
            <a:r>
              <a:rPr lang="en-US" sz="2200" dirty="0"/>
              <a:t>; </a:t>
            </a:r>
            <a:r>
              <a:rPr lang="en-US" sz="2200" b="1" dirty="0"/>
              <a:t>College students' </a:t>
            </a:r>
            <a:r>
              <a:rPr lang="en-US" sz="2200" b="1" dirty="0" smtClean="0"/>
              <a:t>writings</a:t>
            </a:r>
            <a:r>
              <a:rPr lang="en-US" sz="2200" dirty="0"/>
              <a:t>; </a:t>
            </a:r>
            <a:r>
              <a:rPr lang="en-US" sz="2200" b="1" dirty="0"/>
              <a:t>Islamic </a:t>
            </a:r>
            <a:r>
              <a:rPr lang="en-US" sz="2200" b="1" dirty="0" smtClean="0"/>
              <a:t>almanacs; </a:t>
            </a:r>
            <a:r>
              <a:rPr lang="en-US" sz="2200" b="1" dirty="0"/>
              <a:t>Christian </a:t>
            </a:r>
            <a:r>
              <a:rPr lang="en-US" sz="2200" b="1" dirty="0" smtClean="0"/>
              <a:t>literature</a:t>
            </a:r>
            <a:r>
              <a:rPr lang="en-US" sz="2200" dirty="0" smtClean="0"/>
              <a:t>)</a:t>
            </a:r>
          </a:p>
          <a:p>
            <a:pPr lvl="2">
              <a:spcAft>
                <a:spcPts val="1200"/>
              </a:spcAft>
            </a:pPr>
            <a:r>
              <a:rPr lang="en-US" sz="2200" dirty="0" smtClean="0"/>
              <a:t>Language (e.g., </a:t>
            </a:r>
            <a:r>
              <a:rPr lang="en-US" sz="2200" b="1" dirty="0" smtClean="0"/>
              <a:t>Chinese diaries</a:t>
            </a:r>
            <a:r>
              <a:rPr lang="en-US" sz="2200" dirty="0"/>
              <a:t>; </a:t>
            </a:r>
            <a:r>
              <a:rPr lang="en-US" sz="2200" b="1" dirty="0"/>
              <a:t>Speeches, addresses, etc., </a:t>
            </a:r>
            <a:r>
              <a:rPr lang="en-US" sz="2200" b="1" dirty="0" smtClean="0"/>
              <a:t>Arabic</a:t>
            </a:r>
            <a:r>
              <a:rPr lang="en-US" sz="2200" dirty="0"/>
              <a:t>; </a:t>
            </a:r>
            <a:r>
              <a:rPr lang="en-US" sz="2200" b="1" dirty="0"/>
              <a:t>Almanacs, </a:t>
            </a:r>
            <a:r>
              <a:rPr lang="en-US" sz="2200" b="1" dirty="0" smtClean="0"/>
              <a:t>Czech</a:t>
            </a:r>
            <a:r>
              <a:rPr lang="en-US" sz="2200" dirty="0" smtClean="0"/>
              <a:t>)</a:t>
            </a:r>
          </a:p>
          <a:p>
            <a:pPr lvl="2">
              <a:spcAft>
                <a:spcPts val="1200"/>
              </a:spcAft>
            </a:pPr>
            <a:r>
              <a:rPr lang="en-US" sz="2200" dirty="0" smtClean="0"/>
              <a:t>Time Period of Creation (e.g</a:t>
            </a:r>
            <a:r>
              <a:rPr lang="en-US" sz="2200" dirty="0"/>
              <a:t>., </a:t>
            </a:r>
            <a:r>
              <a:rPr lang="en-US" sz="2200" b="1" dirty="0"/>
              <a:t>Drama, </a:t>
            </a:r>
            <a:r>
              <a:rPr lang="en-US" sz="2200" b="1" dirty="0" smtClean="0"/>
              <a:t>Medieval</a:t>
            </a:r>
            <a:r>
              <a:rPr lang="en-US" sz="2200" dirty="0"/>
              <a:t>; </a:t>
            </a:r>
            <a:r>
              <a:rPr lang="en-US" sz="2200" b="1" dirty="0"/>
              <a:t>Manuscripts, Renaissance</a:t>
            </a:r>
            <a:r>
              <a:rPr lang="en-US" sz="2200" dirty="0"/>
              <a:t>; </a:t>
            </a:r>
            <a:r>
              <a:rPr lang="en-US" sz="2200" b="1" dirty="0"/>
              <a:t>Quotations, </a:t>
            </a:r>
            <a:r>
              <a:rPr lang="en-US" sz="2200" b="1" dirty="0" smtClean="0"/>
              <a:t>Early</a:t>
            </a:r>
            <a:r>
              <a:rPr lang="en-US" sz="2200" dirty="0" smtClean="0"/>
              <a:t>; </a:t>
            </a:r>
            <a:r>
              <a:rPr lang="en-US" sz="2200" b="1" dirty="0" smtClean="0"/>
              <a:t>Early </a:t>
            </a:r>
            <a:r>
              <a:rPr lang="en-US" sz="2200" b="1" dirty="0"/>
              <a:t>printed </a:t>
            </a:r>
            <a:r>
              <a:rPr lang="en-US" sz="2200" b="1" dirty="0" smtClean="0"/>
              <a:t>books</a:t>
            </a:r>
            <a:r>
              <a:rPr lang="en-US" sz="2200" dirty="0" smtClean="0"/>
              <a:t>)</a:t>
            </a:r>
            <a:endParaRPr lang="en-US" sz="2200" b="1" dirty="0" smtClean="0"/>
          </a:p>
          <a:p>
            <a:pPr lvl="2">
              <a:spcAft>
                <a:spcPts val="1200"/>
              </a:spcAft>
            </a:pPr>
            <a:endParaRPr lang="en-US" dirty="0" smtClean="0"/>
          </a:p>
        </p:txBody>
      </p:sp>
    </p:spTree>
    <p:extLst>
      <p:ext uri="{BB962C8B-B14F-4D97-AF65-F5344CB8AC3E}">
        <p14:creationId xmlns:p14="http://schemas.microsoft.com/office/powerpoint/2010/main" val="4198754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r>
              <a:rPr lang="en-US" dirty="0" smtClean="0"/>
              <a:t>Using the following list of LCGFT general terms, what terms would you add to your records for the resources shown in the slides? </a:t>
            </a:r>
            <a:endParaRPr lang="en-US" dirty="0"/>
          </a:p>
        </p:txBody>
      </p:sp>
    </p:spTree>
    <p:extLst>
      <p:ext uri="{BB962C8B-B14F-4D97-AF65-F5344CB8AC3E}">
        <p14:creationId xmlns:p14="http://schemas.microsoft.com/office/powerpoint/2010/main" val="3016057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274587"/>
            <a:ext cx="2933700" cy="6186309"/>
          </a:xfrm>
          <a:prstGeom prst="rect">
            <a:avLst/>
          </a:prstGeom>
        </p:spPr>
        <p:txBody>
          <a:bodyPr wrap="square">
            <a:spAutoFit/>
          </a:bodyPr>
          <a:lstStyle/>
          <a:p>
            <a:r>
              <a:rPr lang="en-US" dirty="0">
                <a:latin typeface="Arial" panose="020B0604020202020204" pitchFamily="34" charset="0"/>
              </a:rPr>
              <a:t>Commemorative </a:t>
            </a:r>
            <a:r>
              <a:rPr lang="en-US" dirty="0" smtClean="0">
                <a:latin typeface="Arial" panose="020B0604020202020204" pitchFamily="34" charset="0"/>
              </a:rPr>
              <a:t>works</a:t>
            </a:r>
          </a:p>
          <a:p>
            <a:r>
              <a:rPr lang="en-US" dirty="0">
                <a:latin typeface="Arial" panose="020B0604020202020204" pitchFamily="34" charset="0"/>
              </a:rPr>
              <a:t> </a:t>
            </a:r>
            <a:r>
              <a:rPr lang="en-US" dirty="0" smtClean="0">
                <a:latin typeface="Arial" panose="020B0604020202020204" pitchFamily="34" charset="0"/>
              </a:rPr>
              <a:t>   Cruise </a:t>
            </a:r>
            <a:r>
              <a:rPr lang="en-US" dirty="0">
                <a:latin typeface="Arial" panose="020B0604020202020204" pitchFamily="34" charset="0"/>
              </a:rPr>
              <a:t>books</a:t>
            </a:r>
          </a:p>
          <a:p>
            <a:r>
              <a:rPr lang="en-US" dirty="0" smtClean="0">
                <a:latin typeface="Arial" panose="020B0604020202020204" pitchFamily="34" charset="0"/>
              </a:rPr>
              <a:t>    Eulogies</a:t>
            </a:r>
            <a:endParaRPr lang="en-US" dirty="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Obituaries</a:t>
            </a:r>
            <a:endParaRPr lang="en-US" dirty="0">
              <a:latin typeface="Arial" panose="020B0604020202020204" pitchFamily="34" charset="0"/>
            </a:endParaRPr>
          </a:p>
          <a:p>
            <a:r>
              <a:rPr lang="en-US" dirty="0" smtClean="0">
                <a:latin typeface="Arial" panose="020B0604020202020204" pitchFamily="34" charset="0"/>
              </a:rPr>
              <a:t>    Scrapbooks</a:t>
            </a:r>
            <a:endParaRPr lang="en-US" dirty="0">
              <a:latin typeface="Arial" panose="020B0604020202020204" pitchFamily="34" charset="0"/>
            </a:endParaRPr>
          </a:p>
          <a:p>
            <a:r>
              <a:rPr lang="en-US" dirty="0" smtClean="0">
                <a:latin typeface="Arial" panose="020B0604020202020204" pitchFamily="34" charset="0"/>
              </a:rPr>
              <a:t>    Toasts </a:t>
            </a:r>
            <a:r>
              <a:rPr lang="en-US" dirty="0">
                <a:latin typeface="Arial" panose="020B0604020202020204" pitchFamily="34" charset="0"/>
              </a:rPr>
              <a:t>(Speeches)</a:t>
            </a:r>
          </a:p>
          <a:p>
            <a:r>
              <a:rPr lang="en-US" dirty="0" smtClean="0">
                <a:latin typeface="Arial" panose="020B0604020202020204" pitchFamily="34" charset="0"/>
              </a:rPr>
              <a:t>    Yearbooks</a:t>
            </a:r>
            <a:endParaRPr lang="en-US" dirty="0">
              <a:latin typeface="Arial" panose="020B0604020202020204" pitchFamily="34" charset="0"/>
            </a:endParaRPr>
          </a:p>
          <a:p>
            <a:r>
              <a:rPr lang="en-US" dirty="0" smtClean="0">
                <a:latin typeface="Arial" panose="020B0604020202020204" pitchFamily="34" charset="0"/>
              </a:rPr>
              <a:t>        School yearbooks</a:t>
            </a:r>
          </a:p>
          <a:p>
            <a:endParaRPr lang="en-US" dirty="0">
              <a:effectLst/>
              <a:latin typeface="Arial" panose="020B0604020202020204" pitchFamily="34" charset="0"/>
            </a:endParaRPr>
          </a:p>
          <a:p>
            <a:r>
              <a:rPr lang="en-US" dirty="0" smtClean="0">
                <a:latin typeface="Arial" panose="020B0604020202020204" pitchFamily="34" charset="0"/>
              </a:rPr>
              <a:t>Creative nonfiction</a:t>
            </a:r>
          </a:p>
          <a:p>
            <a:r>
              <a:rPr lang="en-US" dirty="0" smtClean="0">
                <a:latin typeface="Arial" panose="020B0604020202020204" pitchFamily="34" charset="0"/>
              </a:rPr>
              <a:t>    Biographies</a:t>
            </a:r>
          </a:p>
          <a:p>
            <a:r>
              <a:rPr lang="en-US" dirty="0">
                <a:effectLst/>
                <a:latin typeface="Arial" panose="020B0604020202020204" pitchFamily="34" charset="0"/>
              </a:rPr>
              <a:t> </a:t>
            </a:r>
            <a:r>
              <a:rPr lang="en-US" dirty="0" smtClean="0">
                <a:effectLst/>
                <a:latin typeface="Arial" panose="020B0604020202020204" pitchFamily="34" charset="0"/>
              </a:rPr>
              <a:t>       Autobiographies</a:t>
            </a:r>
          </a:p>
          <a:p>
            <a:r>
              <a:rPr lang="en-US" dirty="0">
                <a:latin typeface="Arial" panose="020B0604020202020204" pitchFamily="34" charset="0"/>
              </a:rPr>
              <a:t> </a:t>
            </a:r>
            <a:r>
              <a:rPr lang="en-US" dirty="0" smtClean="0">
                <a:latin typeface="Arial" panose="020B0604020202020204" pitchFamily="34" charset="0"/>
              </a:rPr>
              <a:t>           Captivity narratives</a:t>
            </a:r>
          </a:p>
          <a:p>
            <a:r>
              <a:rPr lang="en-US" dirty="0">
                <a:effectLst/>
                <a:latin typeface="Arial" panose="020B0604020202020204" pitchFamily="34" charset="0"/>
              </a:rPr>
              <a:t> </a:t>
            </a:r>
            <a:r>
              <a:rPr lang="en-US" dirty="0" smtClean="0">
                <a:effectLst/>
                <a:latin typeface="Arial" panose="020B0604020202020204" pitchFamily="34" charset="0"/>
              </a:rPr>
              <a:t>           Diaries</a:t>
            </a:r>
          </a:p>
          <a:p>
            <a:r>
              <a:rPr lang="en-US" dirty="0">
                <a:latin typeface="Arial" panose="020B0604020202020204" pitchFamily="34" charset="0"/>
              </a:rPr>
              <a:t> </a:t>
            </a:r>
            <a:r>
              <a:rPr lang="en-US" dirty="0" smtClean="0">
                <a:latin typeface="Arial" panose="020B0604020202020204" pitchFamily="34" charset="0"/>
              </a:rPr>
              <a:t>           Slave narratives</a:t>
            </a:r>
          </a:p>
          <a:p>
            <a:r>
              <a:rPr lang="en-US" dirty="0">
                <a:effectLst/>
                <a:latin typeface="Arial" panose="020B0604020202020204" pitchFamily="34" charset="0"/>
              </a:rPr>
              <a:t> </a:t>
            </a:r>
            <a:r>
              <a:rPr lang="en-US" dirty="0" smtClean="0">
                <a:effectLst/>
                <a:latin typeface="Arial" panose="020B0604020202020204" pitchFamily="34" charset="0"/>
              </a:rPr>
              <a:t>   Blogs</a:t>
            </a:r>
          </a:p>
          <a:p>
            <a:r>
              <a:rPr lang="en-US" dirty="0">
                <a:latin typeface="Arial" panose="020B0604020202020204" pitchFamily="34" charset="0"/>
              </a:rPr>
              <a:t> </a:t>
            </a:r>
            <a:r>
              <a:rPr lang="en-US" dirty="0" smtClean="0">
                <a:latin typeface="Arial" panose="020B0604020202020204" pitchFamily="34" charset="0"/>
              </a:rPr>
              <a:t>   Counterfactual histories</a:t>
            </a:r>
          </a:p>
          <a:p>
            <a:r>
              <a:rPr lang="en-US" dirty="0">
                <a:effectLst/>
                <a:latin typeface="Arial" panose="020B0604020202020204" pitchFamily="34" charset="0"/>
              </a:rPr>
              <a:t> </a:t>
            </a:r>
            <a:r>
              <a:rPr lang="en-US" dirty="0" smtClean="0">
                <a:effectLst/>
                <a:latin typeface="Arial" panose="020B0604020202020204" pitchFamily="34" charset="0"/>
              </a:rPr>
              <a:t>   Essays</a:t>
            </a:r>
          </a:p>
          <a:p>
            <a:r>
              <a:rPr lang="en-US" dirty="0">
                <a:latin typeface="Arial" panose="020B0604020202020204" pitchFamily="34" charset="0"/>
              </a:rPr>
              <a:t> </a:t>
            </a:r>
            <a:r>
              <a:rPr lang="en-US" dirty="0" smtClean="0">
                <a:latin typeface="Arial" panose="020B0604020202020204" pitchFamily="34" charset="0"/>
              </a:rPr>
              <a:t>   Personal narratives</a:t>
            </a:r>
          </a:p>
          <a:p>
            <a:r>
              <a:rPr lang="en-US" dirty="0">
                <a:effectLst/>
                <a:latin typeface="Arial" panose="020B0604020202020204" pitchFamily="34" charset="0"/>
              </a:rPr>
              <a:t> </a:t>
            </a:r>
            <a:r>
              <a:rPr lang="en-US" dirty="0" smtClean="0">
                <a:effectLst/>
                <a:latin typeface="Arial" panose="020B0604020202020204" pitchFamily="34" charset="0"/>
              </a:rPr>
              <a:t>   Travel writing</a:t>
            </a:r>
          </a:p>
          <a:p>
            <a:r>
              <a:rPr lang="en-US" dirty="0">
                <a:latin typeface="Arial" panose="020B0604020202020204" pitchFamily="34" charset="0"/>
              </a:rPr>
              <a:t> </a:t>
            </a:r>
            <a:r>
              <a:rPr lang="en-US" dirty="0" smtClean="0">
                <a:latin typeface="Arial" panose="020B0604020202020204" pitchFamily="34" charset="0"/>
              </a:rPr>
              <a:t>   True adventure stories</a:t>
            </a:r>
          </a:p>
          <a:p>
            <a:r>
              <a:rPr lang="en-US" dirty="0">
                <a:effectLst/>
                <a:latin typeface="Arial" panose="020B0604020202020204" pitchFamily="34" charset="0"/>
              </a:rPr>
              <a:t> </a:t>
            </a:r>
            <a:r>
              <a:rPr lang="en-US" dirty="0" smtClean="0">
                <a:effectLst/>
                <a:latin typeface="Arial" panose="020B0604020202020204" pitchFamily="34" charset="0"/>
              </a:rPr>
              <a:t>   True crime stories</a:t>
            </a:r>
            <a:endParaRPr lang="en-US" dirty="0">
              <a:effectLst/>
              <a:latin typeface="Arial" panose="020B0604020202020204" pitchFamily="34" charset="0"/>
            </a:endParaRPr>
          </a:p>
        </p:txBody>
      </p:sp>
      <p:sp>
        <p:nvSpPr>
          <p:cNvPr id="3" name="Rectangle 2"/>
          <p:cNvSpPr/>
          <p:nvPr/>
        </p:nvSpPr>
        <p:spPr>
          <a:xfrm>
            <a:off x="3076575" y="282475"/>
            <a:ext cx="3086100" cy="6463308"/>
          </a:xfrm>
          <a:prstGeom prst="rect">
            <a:avLst/>
          </a:prstGeom>
        </p:spPr>
        <p:txBody>
          <a:bodyPr wrap="square">
            <a:spAutoFit/>
          </a:bodyPr>
          <a:lstStyle/>
          <a:p>
            <a:r>
              <a:rPr lang="en-US" dirty="0" smtClean="0">
                <a:latin typeface="Arial" panose="020B0604020202020204" pitchFamily="34" charset="0"/>
              </a:rPr>
              <a:t>Derivative works</a:t>
            </a:r>
          </a:p>
          <a:p>
            <a:r>
              <a:rPr lang="en-US" dirty="0">
                <a:latin typeface="Arial" panose="020B0604020202020204" pitchFamily="34" charset="0"/>
              </a:rPr>
              <a:t> </a:t>
            </a:r>
            <a:r>
              <a:rPr lang="en-US" dirty="0" smtClean="0">
                <a:latin typeface="Arial" panose="020B0604020202020204" pitchFamily="34" charset="0"/>
              </a:rPr>
              <a:t>   Abridgments</a:t>
            </a:r>
            <a:endParaRPr lang="en-US" dirty="0">
              <a:latin typeface="Arial" panose="020B0604020202020204" pitchFamily="34" charset="0"/>
            </a:endParaRPr>
          </a:p>
          <a:p>
            <a:r>
              <a:rPr lang="en-US" dirty="0" smtClean="0">
                <a:latin typeface="Arial" panose="020B0604020202020204" pitchFamily="34" charset="0"/>
              </a:rPr>
              <a:t>    Abstracts</a:t>
            </a:r>
            <a:endParaRPr lang="en-US" dirty="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Adaptations</a:t>
            </a:r>
            <a:endParaRPr lang="en-US" dirty="0">
              <a:latin typeface="Arial" panose="020B0604020202020204" pitchFamily="34" charset="0"/>
            </a:endParaRPr>
          </a:p>
          <a:p>
            <a:r>
              <a:rPr lang="en-US" dirty="0" smtClean="0">
                <a:latin typeface="Arial" panose="020B0604020202020204" pitchFamily="34" charset="0"/>
              </a:rPr>
              <a:t>    Excerpts</a:t>
            </a:r>
          </a:p>
          <a:p>
            <a:r>
              <a:rPr lang="en-US" dirty="0" smtClean="0">
                <a:effectLst/>
                <a:latin typeface="Arial" panose="020B0604020202020204" pitchFamily="34" charset="0"/>
              </a:rPr>
              <a:t>    Facsimiles</a:t>
            </a:r>
          </a:p>
          <a:p>
            <a:r>
              <a:rPr lang="en-US" dirty="0">
                <a:latin typeface="Arial" panose="020B0604020202020204" pitchFamily="34" charset="0"/>
              </a:rPr>
              <a:t> </a:t>
            </a:r>
            <a:r>
              <a:rPr lang="en-US" dirty="0" smtClean="0">
                <a:latin typeface="Arial" panose="020B0604020202020204" pitchFamily="34" charset="0"/>
              </a:rPr>
              <a:t>   Outlines and syllabi</a:t>
            </a:r>
          </a:p>
          <a:p>
            <a:r>
              <a:rPr lang="en-US" dirty="0">
                <a:effectLst/>
                <a:latin typeface="Arial" panose="020B0604020202020204" pitchFamily="34" charset="0"/>
              </a:rPr>
              <a:t> </a:t>
            </a:r>
            <a:r>
              <a:rPr lang="en-US" dirty="0" smtClean="0">
                <a:effectLst/>
                <a:latin typeface="Arial" panose="020B0604020202020204" pitchFamily="34" charset="0"/>
              </a:rPr>
              <a:t>   Plot summaries</a:t>
            </a:r>
          </a:p>
          <a:p>
            <a:endParaRPr lang="en-US" dirty="0">
              <a:latin typeface="Arial" panose="020B0604020202020204" pitchFamily="34" charset="0"/>
            </a:endParaRPr>
          </a:p>
          <a:p>
            <a:r>
              <a:rPr lang="en-US" dirty="0" smtClean="0">
                <a:effectLst/>
                <a:latin typeface="Arial" panose="020B0604020202020204" pitchFamily="34" charset="0"/>
              </a:rPr>
              <a:t>Discursive works</a:t>
            </a:r>
          </a:p>
          <a:p>
            <a:r>
              <a:rPr lang="en-US" dirty="0">
                <a:latin typeface="Arial" panose="020B0604020202020204" pitchFamily="34" charset="0"/>
              </a:rPr>
              <a:t> </a:t>
            </a:r>
            <a:r>
              <a:rPr lang="en-US" dirty="0" smtClean="0">
                <a:latin typeface="Arial" panose="020B0604020202020204" pitchFamily="34" charset="0"/>
              </a:rPr>
              <a:t>   Business correspondence</a:t>
            </a:r>
          </a:p>
          <a:p>
            <a:r>
              <a:rPr lang="en-US" dirty="0">
                <a:effectLst/>
                <a:latin typeface="Arial" panose="020B0604020202020204" pitchFamily="34" charset="0"/>
              </a:rPr>
              <a:t> </a:t>
            </a:r>
            <a:r>
              <a:rPr lang="en-US" dirty="0" smtClean="0">
                <a:effectLst/>
                <a:latin typeface="Arial" panose="020B0604020202020204" pitchFamily="34" charset="0"/>
              </a:rPr>
              <a:t>   Debates</a:t>
            </a:r>
          </a:p>
          <a:p>
            <a:r>
              <a:rPr lang="en-US" dirty="0">
                <a:latin typeface="Arial" panose="020B0604020202020204" pitchFamily="34" charset="0"/>
              </a:rPr>
              <a:t> </a:t>
            </a:r>
            <a:r>
              <a:rPr lang="en-US" dirty="0" smtClean="0">
                <a:latin typeface="Arial" panose="020B0604020202020204" pitchFamily="34" charset="0"/>
              </a:rPr>
              <a:t>   Interviews</a:t>
            </a:r>
          </a:p>
          <a:p>
            <a:r>
              <a:rPr lang="en-US" dirty="0">
                <a:effectLst/>
                <a:latin typeface="Arial" panose="020B0604020202020204" pitchFamily="34" charset="0"/>
              </a:rPr>
              <a:t> </a:t>
            </a:r>
            <a:r>
              <a:rPr lang="en-US" dirty="0" smtClean="0">
                <a:effectLst/>
                <a:latin typeface="Arial" panose="020B0604020202020204" pitchFamily="34" charset="0"/>
              </a:rPr>
              <a:t>   Lectures</a:t>
            </a:r>
          </a:p>
          <a:p>
            <a:r>
              <a:rPr lang="en-US" dirty="0">
                <a:latin typeface="Arial" panose="020B0604020202020204" pitchFamily="34" charset="0"/>
              </a:rPr>
              <a:t> </a:t>
            </a:r>
            <a:r>
              <a:rPr lang="en-US" dirty="0" smtClean="0">
                <a:latin typeface="Arial" panose="020B0604020202020204" pitchFamily="34" charset="0"/>
              </a:rPr>
              <a:t>   Personal correspondence</a:t>
            </a:r>
          </a:p>
          <a:p>
            <a:r>
              <a:rPr lang="en-US" dirty="0">
                <a:effectLst/>
                <a:latin typeface="Arial" panose="020B0604020202020204" pitchFamily="34" charset="0"/>
              </a:rPr>
              <a:t> </a:t>
            </a:r>
            <a:r>
              <a:rPr lang="en-US" dirty="0" smtClean="0">
                <a:effectLst/>
                <a:latin typeface="Arial" panose="020B0604020202020204" pitchFamily="34" charset="0"/>
              </a:rPr>
              <a:t>   Speeches</a:t>
            </a:r>
          </a:p>
          <a:p>
            <a:r>
              <a:rPr lang="en-US" dirty="0">
                <a:latin typeface="Arial" panose="020B0604020202020204" pitchFamily="34" charset="0"/>
              </a:rPr>
              <a:t> </a:t>
            </a:r>
            <a:r>
              <a:rPr lang="en-US" dirty="0" smtClean="0">
                <a:latin typeface="Arial" panose="020B0604020202020204" pitchFamily="34" charset="0"/>
              </a:rPr>
              <a:t>       Eulogies</a:t>
            </a:r>
          </a:p>
          <a:p>
            <a:r>
              <a:rPr lang="en-US" dirty="0">
                <a:effectLst/>
                <a:latin typeface="Arial" panose="020B0604020202020204" pitchFamily="34" charset="0"/>
              </a:rPr>
              <a:t> </a:t>
            </a:r>
            <a:r>
              <a:rPr lang="en-US" dirty="0" smtClean="0">
                <a:effectLst/>
                <a:latin typeface="Arial" panose="020B0604020202020204" pitchFamily="34" charset="0"/>
              </a:rPr>
              <a:t>       Toasts (Speeches)</a:t>
            </a:r>
          </a:p>
          <a:p>
            <a:endParaRPr lang="en-US" dirty="0">
              <a:latin typeface="Arial" panose="020B0604020202020204" pitchFamily="34" charset="0"/>
            </a:endParaRPr>
          </a:p>
          <a:p>
            <a:r>
              <a:rPr lang="en-US" dirty="0" smtClean="0">
                <a:latin typeface="Arial" panose="020B0604020202020204" pitchFamily="34" charset="0"/>
              </a:rPr>
              <a:t>Illustrated works</a:t>
            </a:r>
            <a:endParaRPr lang="en-US" dirty="0" smtClean="0">
              <a:effectLst/>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Charts</a:t>
            </a:r>
          </a:p>
          <a:p>
            <a:r>
              <a:rPr lang="en-US" dirty="0">
                <a:effectLst/>
                <a:latin typeface="Arial" panose="020B0604020202020204" pitchFamily="34" charset="0"/>
              </a:rPr>
              <a:t> </a:t>
            </a:r>
            <a:r>
              <a:rPr lang="en-US" dirty="0" smtClean="0">
                <a:effectLst/>
                <a:latin typeface="Arial" panose="020B0604020202020204" pitchFamily="34" charset="0"/>
              </a:rPr>
              <a:t>   Cruise books</a:t>
            </a:r>
          </a:p>
          <a:p>
            <a:r>
              <a:rPr lang="en-US" dirty="0" smtClean="0">
                <a:latin typeface="Arial" panose="020B0604020202020204" pitchFamily="34" charset="0"/>
              </a:rPr>
              <a:t>    Emblem books</a:t>
            </a:r>
            <a:endParaRPr lang="en-US" dirty="0">
              <a:effectLst/>
              <a:latin typeface="Arial" panose="020B0604020202020204" pitchFamily="34" charset="0"/>
            </a:endParaRPr>
          </a:p>
        </p:txBody>
      </p:sp>
      <p:sp>
        <p:nvSpPr>
          <p:cNvPr id="4" name="Rectangle 3"/>
          <p:cNvSpPr/>
          <p:nvPr/>
        </p:nvSpPr>
        <p:spPr>
          <a:xfrm>
            <a:off x="6172200" y="274587"/>
            <a:ext cx="3086101" cy="6463308"/>
          </a:xfrm>
          <a:prstGeom prst="rect">
            <a:avLst/>
          </a:prstGeom>
        </p:spPr>
        <p:txBody>
          <a:bodyPr wrap="square">
            <a:spAutoFit/>
          </a:bodyPr>
          <a:lstStyle/>
          <a:p>
            <a:r>
              <a:rPr lang="en-US" dirty="0" smtClean="0">
                <a:latin typeface="Arial" panose="020B0604020202020204" pitchFamily="34" charset="0"/>
              </a:rPr>
              <a:t>    Photobooks</a:t>
            </a:r>
          </a:p>
          <a:p>
            <a:r>
              <a:rPr lang="en-US" dirty="0">
                <a:latin typeface="Arial" panose="020B0604020202020204" pitchFamily="34" charset="0"/>
              </a:rPr>
              <a:t> </a:t>
            </a:r>
            <a:r>
              <a:rPr lang="en-US" dirty="0" smtClean="0">
                <a:latin typeface="Arial" panose="020B0604020202020204" pitchFamily="34" charset="0"/>
              </a:rPr>
              <a:t>   Picture dictionaries</a:t>
            </a:r>
          </a:p>
          <a:p>
            <a:r>
              <a:rPr lang="en-US" dirty="0" smtClean="0">
                <a:latin typeface="Arial" panose="020B0604020202020204" pitchFamily="34" charset="0"/>
              </a:rPr>
              <a:t>    Postcards</a:t>
            </a:r>
          </a:p>
          <a:p>
            <a:r>
              <a:rPr lang="en-US" dirty="0">
                <a:effectLst/>
                <a:latin typeface="Arial" panose="020B0604020202020204" pitchFamily="34" charset="0"/>
              </a:rPr>
              <a:t> </a:t>
            </a:r>
            <a:r>
              <a:rPr lang="en-US" dirty="0" smtClean="0">
                <a:effectLst/>
                <a:latin typeface="Arial" panose="020B0604020202020204" pitchFamily="34" charset="0"/>
              </a:rPr>
              <a:t>   Posters</a:t>
            </a:r>
          </a:p>
          <a:p>
            <a:r>
              <a:rPr lang="en-US" dirty="0">
                <a:latin typeface="Arial" panose="020B0604020202020204" pitchFamily="34" charset="0"/>
              </a:rPr>
              <a:t> </a:t>
            </a:r>
            <a:r>
              <a:rPr lang="en-US" dirty="0" smtClean="0">
                <a:latin typeface="Arial" panose="020B0604020202020204" pitchFamily="34" charset="0"/>
              </a:rPr>
              <a:t>       Playbills (Posters)</a:t>
            </a:r>
          </a:p>
          <a:p>
            <a:r>
              <a:rPr lang="en-US" dirty="0">
                <a:effectLst/>
                <a:latin typeface="Arial" panose="020B0604020202020204" pitchFamily="34" charset="0"/>
              </a:rPr>
              <a:t> </a:t>
            </a:r>
            <a:r>
              <a:rPr lang="en-US" dirty="0" smtClean="0">
                <a:effectLst/>
                <a:latin typeface="Arial" panose="020B0604020202020204" pitchFamily="34" charset="0"/>
              </a:rPr>
              <a:t>   Toy and movable books</a:t>
            </a:r>
          </a:p>
          <a:p>
            <a:r>
              <a:rPr lang="en-US" dirty="0">
                <a:latin typeface="Arial" panose="020B0604020202020204" pitchFamily="34" charset="0"/>
              </a:rPr>
              <a:t> </a:t>
            </a:r>
            <a:r>
              <a:rPr lang="en-US" dirty="0" smtClean="0">
                <a:latin typeface="Arial" panose="020B0604020202020204" pitchFamily="34" charset="0"/>
              </a:rPr>
              <a:t>       Flag books</a:t>
            </a:r>
          </a:p>
          <a:p>
            <a:r>
              <a:rPr lang="en-US" dirty="0">
                <a:latin typeface="Arial" panose="020B0604020202020204" pitchFamily="34" charset="0"/>
              </a:rPr>
              <a:t> </a:t>
            </a:r>
            <a:r>
              <a:rPr lang="en-US" dirty="0" smtClean="0">
                <a:latin typeface="Arial" panose="020B0604020202020204" pitchFamily="34" charset="0"/>
              </a:rPr>
              <a:t>       Flip books</a:t>
            </a:r>
          </a:p>
          <a:p>
            <a:r>
              <a:rPr lang="en-US" dirty="0">
                <a:latin typeface="Arial" panose="020B0604020202020204" pitchFamily="34" charset="0"/>
              </a:rPr>
              <a:t> </a:t>
            </a:r>
            <a:r>
              <a:rPr lang="en-US" dirty="0" smtClean="0">
                <a:latin typeface="Arial" panose="020B0604020202020204" pitchFamily="34" charset="0"/>
              </a:rPr>
              <a:t>       Glow-in-the-dark books</a:t>
            </a:r>
          </a:p>
          <a:p>
            <a:r>
              <a:rPr lang="en-US" dirty="0">
                <a:latin typeface="Arial" panose="020B0604020202020204" pitchFamily="34" charset="0"/>
              </a:rPr>
              <a:t> </a:t>
            </a:r>
            <a:r>
              <a:rPr lang="en-US" dirty="0" smtClean="0">
                <a:latin typeface="Arial" panose="020B0604020202020204" pitchFamily="34" charset="0"/>
              </a:rPr>
              <a:t>       Lift-the-flap books</a:t>
            </a: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Photicular</a:t>
            </a:r>
            <a:r>
              <a:rPr lang="en-US" dirty="0" smtClean="0">
                <a:latin typeface="Arial" panose="020B0604020202020204" pitchFamily="34" charset="0"/>
              </a:rPr>
              <a:t> books</a:t>
            </a:r>
          </a:p>
          <a:p>
            <a:r>
              <a:rPr lang="en-US" dirty="0">
                <a:latin typeface="Arial" panose="020B0604020202020204" pitchFamily="34" charset="0"/>
              </a:rPr>
              <a:t> </a:t>
            </a:r>
            <a:r>
              <a:rPr lang="en-US" dirty="0" smtClean="0">
                <a:latin typeface="Arial" panose="020B0604020202020204" pitchFamily="34" charset="0"/>
              </a:rPr>
              <a:t>       Pop-up books</a:t>
            </a:r>
          </a:p>
          <a:p>
            <a:r>
              <a:rPr lang="en-US" dirty="0">
                <a:latin typeface="Arial" panose="020B0604020202020204" pitchFamily="34" charset="0"/>
              </a:rPr>
              <a:t> </a:t>
            </a:r>
            <a:r>
              <a:rPr lang="en-US" dirty="0" smtClean="0">
                <a:latin typeface="Arial" panose="020B0604020202020204" pitchFamily="34" charset="0"/>
              </a:rPr>
              <a:t>       Scented books</a:t>
            </a:r>
          </a:p>
          <a:p>
            <a:r>
              <a:rPr lang="en-US" dirty="0">
                <a:latin typeface="Arial" panose="020B0604020202020204" pitchFamily="34" charset="0"/>
              </a:rPr>
              <a:t> </a:t>
            </a:r>
            <a:r>
              <a:rPr lang="en-US" dirty="0" smtClean="0">
                <a:latin typeface="Arial" panose="020B0604020202020204" pitchFamily="34" charset="0"/>
              </a:rPr>
              <a:t>       Sound books</a:t>
            </a:r>
          </a:p>
          <a:p>
            <a:r>
              <a:rPr lang="en-US" dirty="0">
                <a:latin typeface="Arial" panose="020B0604020202020204" pitchFamily="34" charset="0"/>
              </a:rPr>
              <a:t> </a:t>
            </a:r>
            <a:r>
              <a:rPr lang="en-US" dirty="0" smtClean="0">
                <a:latin typeface="Arial" panose="020B0604020202020204" pitchFamily="34" charset="0"/>
              </a:rPr>
              <a:t>       Textured books</a:t>
            </a:r>
          </a:p>
          <a:p>
            <a:r>
              <a:rPr lang="en-US" dirty="0">
                <a:latin typeface="Arial" panose="020B0604020202020204" pitchFamily="34" charset="0"/>
              </a:rPr>
              <a:t> </a:t>
            </a:r>
            <a:r>
              <a:rPr lang="en-US" dirty="0" smtClean="0">
                <a:latin typeface="Arial" panose="020B0604020202020204" pitchFamily="34" charset="0"/>
              </a:rPr>
              <a:t>       Tunnel books</a:t>
            </a:r>
          </a:p>
          <a:p>
            <a:r>
              <a:rPr lang="en-US" dirty="0">
                <a:latin typeface="Arial" panose="020B0604020202020204" pitchFamily="34" charset="0"/>
              </a:rPr>
              <a:t> </a:t>
            </a:r>
            <a:r>
              <a:rPr lang="en-US" dirty="0" smtClean="0">
                <a:latin typeface="Arial" panose="020B0604020202020204" pitchFamily="34" charset="0"/>
              </a:rPr>
              <a:t>       Upside-down books</a:t>
            </a:r>
          </a:p>
          <a:p>
            <a:endParaRPr lang="en-US" dirty="0">
              <a:latin typeface="Arial" panose="020B0604020202020204" pitchFamily="34" charset="0"/>
            </a:endParaRPr>
          </a:p>
          <a:p>
            <a:r>
              <a:rPr lang="en-US" dirty="0" smtClean="0">
                <a:latin typeface="Arial" panose="020B0604020202020204" pitchFamily="34" charset="0"/>
              </a:rPr>
              <a:t>Informational works</a:t>
            </a:r>
          </a:p>
          <a:p>
            <a:r>
              <a:rPr lang="en-US" dirty="0">
                <a:latin typeface="Arial" panose="020B0604020202020204" pitchFamily="34" charset="0"/>
              </a:rPr>
              <a:t> </a:t>
            </a:r>
            <a:r>
              <a:rPr lang="en-US" dirty="0" smtClean="0">
                <a:latin typeface="Arial" panose="020B0604020202020204" pitchFamily="34" charset="0"/>
              </a:rPr>
              <a:t>   Abstracts</a:t>
            </a:r>
          </a:p>
          <a:p>
            <a:r>
              <a:rPr lang="en-US" dirty="0">
                <a:latin typeface="Arial" panose="020B0604020202020204" pitchFamily="34" charset="0"/>
              </a:rPr>
              <a:t> </a:t>
            </a:r>
            <a:r>
              <a:rPr lang="en-US" dirty="0" smtClean="0">
                <a:latin typeface="Arial" panose="020B0604020202020204" pitchFamily="34" charset="0"/>
              </a:rPr>
              <a:t>   Academic theses</a:t>
            </a:r>
          </a:p>
          <a:p>
            <a:r>
              <a:rPr lang="en-US" dirty="0">
                <a:latin typeface="Arial" panose="020B0604020202020204" pitchFamily="34" charset="0"/>
              </a:rPr>
              <a:t> </a:t>
            </a:r>
            <a:r>
              <a:rPr lang="en-US" dirty="0" smtClean="0">
                <a:latin typeface="Arial" panose="020B0604020202020204" pitchFamily="34" charset="0"/>
              </a:rPr>
              <a:t>   Annals and chronicles</a:t>
            </a:r>
          </a:p>
          <a:p>
            <a:r>
              <a:rPr lang="en-US" dirty="0">
                <a:latin typeface="Arial" panose="020B0604020202020204" pitchFamily="34" charset="0"/>
              </a:rPr>
              <a:t> </a:t>
            </a:r>
            <a:r>
              <a:rPr lang="en-US" dirty="0" smtClean="0">
                <a:latin typeface="Arial" panose="020B0604020202020204" pitchFamily="34" charset="0"/>
              </a:rPr>
              <a:t>   Blank forms         </a:t>
            </a:r>
            <a:endParaRPr lang="en-US" dirty="0">
              <a:effectLst/>
              <a:latin typeface="Arial" panose="020B0604020202020204" pitchFamily="34" charset="0"/>
            </a:endParaRPr>
          </a:p>
        </p:txBody>
      </p:sp>
      <p:sp>
        <p:nvSpPr>
          <p:cNvPr id="5" name="Rectangle 4"/>
          <p:cNvSpPr/>
          <p:nvPr/>
        </p:nvSpPr>
        <p:spPr>
          <a:xfrm>
            <a:off x="9105900" y="282475"/>
            <a:ext cx="2933700" cy="6186309"/>
          </a:xfrm>
          <a:prstGeom prst="rect">
            <a:avLst/>
          </a:prstGeom>
        </p:spPr>
        <p:txBody>
          <a:bodyPr wrap="square">
            <a:spAutoFit/>
          </a:bodyPr>
          <a:lstStyle/>
          <a:p>
            <a:r>
              <a:rPr lang="en-US" dirty="0" smtClean="0">
                <a:latin typeface="Arial" panose="020B0604020202020204" pitchFamily="34" charset="0"/>
              </a:rPr>
              <a:t>    Blogs</a:t>
            </a:r>
          </a:p>
          <a:p>
            <a:r>
              <a:rPr lang="en-US" dirty="0">
                <a:latin typeface="Arial" panose="020B0604020202020204" pitchFamily="34" charset="0"/>
              </a:rPr>
              <a:t> </a:t>
            </a:r>
            <a:r>
              <a:rPr lang="en-US" dirty="0" smtClean="0">
                <a:latin typeface="Arial" panose="020B0604020202020204" pitchFamily="34" charset="0"/>
              </a:rPr>
              <a:t>   Charts</a:t>
            </a:r>
          </a:p>
          <a:p>
            <a:r>
              <a:rPr lang="en-US" dirty="0">
                <a:latin typeface="Arial" panose="020B0604020202020204" pitchFamily="34" charset="0"/>
              </a:rPr>
              <a:t> </a:t>
            </a:r>
            <a:r>
              <a:rPr lang="en-US" dirty="0" smtClean="0">
                <a:latin typeface="Arial" panose="020B0604020202020204" pitchFamily="34" charset="0"/>
              </a:rPr>
              <a:t>   Conference materials</a:t>
            </a:r>
          </a:p>
          <a:p>
            <a:r>
              <a:rPr lang="en-US" dirty="0">
                <a:latin typeface="Arial" panose="020B0604020202020204" pitchFamily="34" charset="0"/>
              </a:rPr>
              <a:t> </a:t>
            </a:r>
            <a:r>
              <a:rPr lang="en-US" dirty="0" smtClean="0">
                <a:latin typeface="Arial" panose="020B0604020202020204" pitchFamily="34" charset="0"/>
              </a:rPr>
              <a:t>   Conference papers and</a:t>
            </a:r>
          </a:p>
          <a:p>
            <a:r>
              <a:rPr lang="en-US" dirty="0">
                <a:latin typeface="Arial" panose="020B0604020202020204" pitchFamily="34" charset="0"/>
              </a:rPr>
              <a:t> </a:t>
            </a:r>
            <a:r>
              <a:rPr lang="en-US" dirty="0" smtClean="0">
                <a:latin typeface="Arial" panose="020B0604020202020204" pitchFamily="34" charset="0"/>
              </a:rPr>
              <a:t>       proceedings</a:t>
            </a:r>
          </a:p>
          <a:p>
            <a:r>
              <a:rPr lang="en-US" dirty="0">
                <a:latin typeface="Arial" panose="020B0604020202020204" pitchFamily="34" charset="0"/>
              </a:rPr>
              <a:t> </a:t>
            </a:r>
            <a:r>
              <a:rPr lang="en-US" dirty="0" smtClean="0">
                <a:latin typeface="Arial" panose="020B0604020202020204" pitchFamily="34" charset="0"/>
              </a:rPr>
              <a:t>   Counterfactual histories</a:t>
            </a:r>
          </a:p>
          <a:p>
            <a:r>
              <a:rPr lang="en-US" dirty="0">
                <a:latin typeface="Arial" panose="020B0604020202020204" pitchFamily="34" charset="0"/>
              </a:rPr>
              <a:t> </a:t>
            </a:r>
            <a:r>
              <a:rPr lang="en-US" dirty="0" smtClean="0">
                <a:latin typeface="Arial" panose="020B0604020202020204" pitchFamily="34" charset="0"/>
              </a:rPr>
              <a:t>   Databases</a:t>
            </a:r>
          </a:p>
          <a:p>
            <a:r>
              <a:rPr lang="en-US" dirty="0">
                <a:latin typeface="Arial" panose="020B0604020202020204" pitchFamily="34" charset="0"/>
              </a:rPr>
              <a:t> </a:t>
            </a:r>
            <a:r>
              <a:rPr lang="en-US" dirty="0" smtClean="0">
                <a:latin typeface="Arial" panose="020B0604020202020204" pitchFamily="34" charset="0"/>
              </a:rPr>
              <a:t>   Essays</a:t>
            </a:r>
          </a:p>
          <a:p>
            <a:r>
              <a:rPr lang="en-US" dirty="0">
                <a:latin typeface="Arial" panose="020B0604020202020204" pitchFamily="34" charset="0"/>
              </a:rPr>
              <a:t> </a:t>
            </a:r>
            <a:r>
              <a:rPr lang="en-US" dirty="0" smtClean="0">
                <a:latin typeface="Arial" panose="020B0604020202020204" pitchFamily="34" charset="0"/>
              </a:rPr>
              <a:t>   Family histories</a:t>
            </a:r>
          </a:p>
          <a:p>
            <a:r>
              <a:rPr lang="en-US" dirty="0">
                <a:latin typeface="Arial" panose="020B0604020202020204" pitchFamily="34" charset="0"/>
              </a:rPr>
              <a:t> </a:t>
            </a:r>
            <a:r>
              <a:rPr lang="en-US" dirty="0" smtClean="0">
                <a:latin typeface="Arial" panose="020B0604020202020204" pitchFamily="34" charset="0"/>
              </a:rPr>
              <a:t>   Job descriptions</a:t>
            </a:r>
          </a:p>
          <a:p>
            <a:r>
              <a:rPr lang="en-US" dirty="0">
                <a:latin typeface="Arial" panose="020B0604020202020204" pitchFamily="34" charset="0"/>
              </a:rPr>
              <a:t> </a:t>
            </a:r>
            <a:r>
              <a:rPr lang="en-US" dirty="0" smtClean="0">
                <a:latin typeface="Arial" panose="020B0604020202020204" pitchFamily="34" charset="0"/>
              </a:rPr>
              <a:t>   Menus</a:t>
            </a:r>
          </a:p>
          <a:p>
            <a:r>
              <a:rPr lang="en-US" dirty="0">
                <a:latin typeface="Arial" panose="020B0604020202020204" pitchFamily="34" charset="0"/>
              </a:rPr>
              <a:t> </a:t>
            </a:r>
            <a:r>
              <a:rPr lang="en-US" dirty="0" smtClean="0">
                <a:latin typeface="Arial" panose="020B0604020202020204" pitchFamily="34" charset="0"/>
              </a:rPr>
              <a:t>   Plot summaries</a:t>
            </a:r>
          </a:p>
          <a:p>
            <a:r>
              <a:rPr lang="en-US" dirty="0">
                <a:latin typeface="Arial" panose="020B0604020202020204" pitchFamily="34" charset="0"/>
              </a:rPr>
              <a:t> </a:t>
            </a:r>
            <a:r>
              <a:rPr lang="en-US" dirty="0" smtClean="0">
                <a:latin typeface="Arial" panose="020B0604020202020204" pitchFamily="34" charset="0"/>
              </a:rPr>
              <a:t>   Posters </a:t>
            </a:r>
          </a:p>
          <a:p>
            <a:r>
              <a:rPr lang="en-US" dirty="0">
                <a:latin typeface="Arial" panose="020B0604020202020204" pitchFamily="34" charset="0"/>
              </a:rPr>
              <a:t> </a:t>
            </a:r>
            <a:r>
              <a:rPr lang="en-US" dirty="0" smtClean="0">
                <a:latin typeface="Arial" panose="020B0604020202020204" pitchFamily="34" charset="0"/>
              </a:rPr>
              <a:t>       Playbills (Posters)</a:t>
            </a:r>
          </a:p>
          <a:p>
            <a:r>
              <a:rPr lang="en-US" dirty="0">
                <a:latin typeface="Arial" panose="020B0604020202020204" pitchFamily="34" charset="0"/>
              </a:rPr>
              <a:t> </a:t>
            </a:r>
            <a:r>
              <a:rPr lang="en-US" dirty="0" smtClean="0">
                <a:latin typeface="Arial" panose="020B0604020202020204" pitchFamily="34" charset="0"/>
              </a:rPr>
              <a:t>   Press releases</a:t>
            </a:r>
          </a:p>
          <a:p>
            <a:r>
              <a:rPr lang="en-US" dirty="0">
                <a:latin typeface="Arial" panose="020B0604020202020204" pitchFamily="34" charset="0"/>
              </a:rPr>
              <a:t> </a:t>
            </a:r>
            <a:r>
              <a:rPr lang="en-US" dirty="0" smtClean="0">
                <a:latin typeface="Arial" panose="020B0604020202020204" pitchFamily="34" charset="0"/>
              </a:rPr>
              <a:t>   Programs (Publications)</a:t>
            </a:r>
          </a:p>
          <a:p>
            <a:r>
              <a:rPr lang="en-US" dirty="0">
                <a:latin typeface="Arial" panose="020B0604020202020204" pitchFamily="34" charset="0"/>
              </a:rPr>
              <a:t> </a:t>
            </a:r>
            <a:r>
              <a:rPr lang="en-US" dirty="0" smtClean="0">
                <a:latin typeface="Arial" panose="020B0604020202020204" pitchFamily="34" charset="0"/>
              </a:rPr>
              <a:t>       Concert programs</a:t>
            </a:r>
          </a:p>
          <a:p>
            <a:r>
              <a:rPr lang="en-US" dirty="0">
                <a:latin typeface="Arial" panose="020B0604020202020204" pitchFamily="34" charset="0"/>
              </a:rPr>
              <a:t> </a:t>
            </a:r>
            <a:r>
              <a:rPr lang="en-US" dirty="0" smtClean="0">
                <a:latin typeface="Arial" panose="020B0604020202020204" pitchFamily="34" charset="0"/>
              </a:rPr>
              <a:t>       Dance programs</a:t>
            </a:r>
          </a:p>
          <a:p>
            <a:r>
              <a:rPr lang="en-US" dirty="0">
                <a:latin typeface="Arial" panose="020B0604020202020204" pitchFamily="34" charset="0"/>
              </a:rPr>
              <a:t> </a:t>
            </a:r>
            <a:r>
              <a:rPr lang="en-US" dirty="0" smtClean="0">
                <a:latin typeface="Arial" panose="020B0604020202020204" pitchFamily="34" charset="0"/>
              </a:rPr>
              <a:t>       Film festival programs</a:t>
            </a:r>
          </a:p>
          <a:p>
            <a:r>
              <a:rPr lang="en-US" dirty="0">
                <a:latin typeface="Arial" panose="020B0604020202020204" pitchFamily="34" charset="0"/>
              </a:rPr>
              <a:t> </a:t>
            </a:r>
            <a:r>
              <a:rPr lang="en-US" dirty="0" smtClean="0">
                <a:latin typeface="Arial" panose="020B0604020202020204" pitchFamily="34" charset="0"/>
              </a:rPr>
              <a:t>       Opera programs</a:t>
            </a:r>
          </a:p>
          <a:p>
            <a:r>
              <a:rPr lang="en-US" dirty="0">
                <a:latin typeface="Arial" panose="020B0604020202020204" pitchFamily="34" charset="0"/>
              </a:rPr>
              <a:t> </a:t>
            </a:r>
            <a:r>
              <a:rPr lang="en-US" dirty="0" smtClean="0">
                <a:latin typeface="Arial" panose="020B0604020202020204" pitchFamily="34" charset="0"/>
              </a:rPr>
              <a:t>       Theater programs</a:t>
            </a:r>
          </a:p>
          <a:p>
            <a:r>
              <a:rPr lang="en-US" dirty="0">
                <a:latin typeface="Arial" panose="020B0604020202020204" pitchFamily="34" charset="0"/>
              </a:rPr>
              <a:t> </a:t>
            </a:r>
            <a:r>
              <a:rPr lang="en-US" dirty="0" smtClean="0">
                <a:latin typeface="Arial" panose="020B0604020202020204" pitchFamily="34" charset="0"/>
              </a:rPr>
              <a:t>   Records (Documents)</a:t>
            </a:r>
          </a:p>
        </p:txBody>
      </p:sp>
    </p:spTree>
    <p:extLst>
      <p:ext uri="{BB962C8B-B14F-4D97-AF65-F5344CB8AC3E}">
        <p14:creationId xmlns:p14="http://schemas.microsoft.com/office/powerpoint/2010/main" val="40293506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5325" y="-30290"/>
            <a:ext cx="4605147" cy="6888290"/>
          </a:xfrm>
          <a:prstGeom prst="rect">
            <a:avLst/>
          </a:prstGeom>
        </p:spPr>
      </p:pic>
      <p:pic>
        <p:nvPicPr>
          <p:cNvPr id="3" name="Picture 2"/>
          <p:cNvPicPr>
            <a:picLocks noChangeAspect="1"/>
          </p:cNvPicPr>
          <p:nvPr/>
        </p:nvPicPr>
        <p:blipFill>
          <a:blip r:embed="rId4"/>
          <a:stretch>
            <a:fillRect/>
          </a:stretch>
        </p:blipFill>
        <p:spPr>
          <a:xfrm>
            <a:off x="6643687" y="0"/>
            <a:ext cx="4900613" cy="6870192"/>
          </a:xfrm>
          <a:prstGeom prst="rect">
            <a:avLst/>
          </a:prstGeom>
        </p:spPr>
      </p:pic>
    </p:spTree>
    <p:extLst>
      <p:ext uri="{BB962C8B-B14F-4D97-AF65-F5344CB8AC3E}">
        <p14:creationId xmlns:p14="http://schemas.microsoft.com/office/powerpoint/2010/main" val="26189965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7" y="59055"/>
            <a:ext cx="5054156" cy="6798945"/>
          </a:xfrm>
          <a:prstGeom prst="rect">
            <a:avLst/>
          </a:prstGeom>
        </p:spPr>
      </p:pic>
      <p:pic>
        <p:nvPicPr>
          <p:cNvPr id="3" name="Picture 2"/>
          <p:cNvPicPr>
            <a:picLocks noChangeAspect="1"/>
          </p:cNvPicPr>
          <p:nvPr/>
        </p:nvPicPr>
        <p:blipFill>
          <a:blip r:embed="rId4"/>
          <a:stretch>
            <a:fillRect/>
          </a:stretch>
        </p:blipFill>
        <p:spPr>
          <a:xfrm>
            <a:off x="6462714" y="4000"/>
            <a:ext cx="5204460" cy="6797040"/>
          </a:xfrm>
          <a:prstGeom prst="rect">
            <a:avLst/>
          </a:prstGeom>
        </p:spPr>
      </p:pic>
    </p:spTree>
    <p:extLst>
      <p:ext uri="{BB962C8B-B14F-4D97-AF65-F5344CB8AC3E}">
        <p14:creationId xmlns:p14="http://schemas.microsoft.com/office/powerpoint/2010/main" val="3970092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8189" y="-7620"/>
            <a:ext cx="5935980" cy="6865620"/>
          </a:xfrm>
          <a:prstGeom prst="rect">
            <a:avLst/>
          </a:prstGeom>
        </p:spPr>
      </p:pic>
      <p:pic>
        <p:nvPicPr>
          <p:cNvPr id="4" name="Picture 3"/>
          <p:cNvPicPr>
            <a:picLocks noChangeAspect="1"/>
          </p:cNvPicPr>
          <p:nvPr/>
        </p:nvPicPr>
        <p:blipFill>
          <a:blip r:embed="rId4"/>
          <a:stretch>
            <a:fillRect/>
          </a:stretch>
        </p:blipFill>
        <p:spPr>
          <a:xfrm>
            <a:off x="7572383" y="24765"/>
            <a:ext cx="3853815" cy="6833235"/>
          </a:xfrm>
          <a:prstGeom prst="rect">
            <a:avLst/>
          </a:prstGeom>
          <a:ln w="28575">
            <a:solidFill>
              <a:schemeClr val="accent1"/>
            </a:solidFill>
          </a:ln>
        </p:spPr>
      </p:pic>
    </p:spTree>
    <p:extLst>
      <p:ext uri="{BB962C8B-B14F-4D97-AF65-F5344CB8AC3E}">
        <p14:creationId xmlns:p14="http://schemas.microsoft.com/office/powerpoint/2010/main" val="932999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6838" y="8575"/>
            <a:ext cx="3823240" cy="6798755"/>
          </a:xfrm>
          <a:prstGeom prst="rect">
            <a:avLst/>
          </a:prstGeom>
        </p:spPr>
      </p:pic>
      <p:pic>
        <p:nvPicPr>
          <p:cNvPr id="3" name="Picture 2"/>
          <p:cNvPicPr>
            <a:picLocks noChangeAspect="1"/>
          </p:cNvPicPr>
          <p:nvPr/>
        </p:nvPicPr>
        <p:blipFill>
          <a:blip r:embed="rId4"/>
          <a:stretch>
            <a:fillRect/>
          </a:stretch>
        </p:blipFill>
        <p:spPr>
          <a:xfrm>
            <a:off x="6096006" y="8575"/>
            <a:ext cx="4442079" cy="6790277"/>
          </a:xfrm>
          <a:prstGeom prst="rect">
            <a:avLst/>
          </a:prstGeom>
        </p:spPr>
      </p:pic>
    </p:spTree>
    <p:extLst>
      <p:ext uri="{BB962C8B-B14F-4D97-AF65-F5344CB8AC3E}">
        <p14:creationId xmlns:p14="http://schemas.microsoft.com/office/powerpoint/2010/main" val="532771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0612" y="101237"/>
            <a:ext cx="4217099" cy="6706172"/>
          </a:xfrm>
          <a:prstGeom prst="rect">
            <a:avLst/>
          </a:prstGeom>
        </p:spPr>
      </p:pic>
      <p:pic>
        <p:nvPicPr>
          <p:cNvPr id="4" name="Picture 3"/>
          <p:cNvPicPr>
            <a:picLocks noChangeAspect="1"/>
          </p:cNvPicPr>
          <p:nvPr/>
        </p:nvPicPr>
        <p:blipFill>
          <a:blip r:embed="rId4"/>
          <a:stretch>
            <a:fillRect/>
          </a:stretch>
        </p:blipFill>
        <p:spPr>
          <a:xfrm>
            <a:off x="8164639" y="117525"/>
            <a:ext cx="4027361" cy="6720554"/>
          </a:xfrm>
          <a:prstGeom prst="rect">
            <a:avLst/>
          </a:prstGeom>
        </p:spPr>
      </p:pic>
      <p:pic>
        <p:nvPicPr>
          <p:cNvPr id="5" name="Picture 4"/>
          <p:cNvPicPr>
            <a:picLocks noChangeAspect="1"/>
          </p:cNvPicPr>
          <p:nvPr/>
        </p:nvPicPr>
        <p:blipFill>
          <a:blip r:embed="rId5"/>
          <a:stretch>
            <a:fillRect/>
          </a:stretch>
        </p:blipFill>
        <p:spPr>
          <a:xfrm>
            <a:off x="166139" y="101237"/>
            <a:ext cx="3784473" cy="6736842"/>
          </a:xfrm>
          <a:prstGeom prst="rect">
            <a:avLst/>
          </a:prstGeom>
        </p:spPr>
      </p:pic>
    </p:spTree>
    <p:extLst>
      <p:ext uri="{BB962C8B-B14F-4D97-AF65-F5344CB8AC3E}">
        <p14:creationId xmlns:p14="http://schemas.microsoft.com/office/powerpoint/2010/main" val="184181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Literature Terms</a:t>
            </a:r>
            <a:br>
              <a:rPr lang="en-US" dirty="0" smtClean="0"/>
            </a:br>
            <a:endParaRPr lang="en-US" sz="4000" dirty="0"/>
          </a:p>
        </p:txBody>
      </p:sp>
      <p:sp>
        <p:nvSpPr>
          <p:cNvPr id="3" name="Subtitle 2"/>
          <p:cNvSpPr>
            <a:spLocks noGrp="1"/>
          </p:cNvSpPr>
          <p:nvPr>
            <p:ph type="subTitle" idx="1"/>
          </p:nvPr>
        </p:nvSpPr>
        <p:spPr>
          <a:xfrm>
            <a:off x="1524000" y="3602037"/>
            <a:ext cx="9144000" cy="2431117"/>
          </a:xfrm>
        </p:spPr>
        <p:txBody>
          <a:bodyPr>
            <a:normAutofit/>
          </a:bodyPr>
          <a:lstStyle/>
          <a:p>
            <a:endParaRPr lang="en-US" dirty="0" smtClean="0"/>
          </a:p>
        </p:txBody>
      </p:sp>
    </p:spTree>
    <p:extLst>
      <p:ext uri="{BB962C8B-B14F-4D97-AF65-F5344CB8AC3E}">
        <p14:creationId xmlns:p14="http://schemas.microsoft.com/office/powerpoint/2010/main" val="22303837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838200" y="1690688"/>
            <a:ext cx="10848975" cy="5114924"/>
          </a:xfrm>
        </p:spPr>
        <p:txBody>
          <a:bodyPr>
            <a:normAutofit/>
          </a:bodyPr>
          <a:lstStyle/>
          <a:p>
            <a:r>
              <a:rPr lang="en-US" dirty="0" smtClean="0"/>
              <a:t>ALA ALCTS Subject Analysis Committee Subcommittee on Genre/Form Implementation Working Group on LCGFT Literature Terms developed initial list of terms</a:t>
            </a:r>
          </a:p>
          <a:p>
            <a:r>
              <a:rPr lang="en-US" dirty="0" smtClean="0"/>
              <a:t>The WG initially looked at literature terms in LCSH, but they did not limit themselves to that; many new terms that aren’t in LCSH were proposed</a:t>
            </a:r>
          </a:p>
          <a:p>
            <a:r>
              <a:rPr lang="en-US" dirty="0" smtClean="0"/>
              <a:t>Literature is the top term. Terms mostly fall under five main forms:</a:t>
            </a:r>
          </a:p>
          <a:p>
            <a:pPr lvl="1"/>
            <a:r>
              <a:rPr lang="en-US" dirty="0" smtClean="0"/>
              <a:t>Comics (Graphic works)</a:t>
            </a:r>
          </a:p>
          <a:p>
            <a:pPr lvl="1"/>
            <a:r>
              <a:rPr lang="en-US" dirty="0" smtClean="0"/>
              <a:t>Drama</a:t>
            </a:r>
          </a:p>
          <a:p>
            <a:pPr lvl="1"/>
            <a:r>
              <a:rPr lang="en-US" dirty="0" smtClean="0"/>
              <a:t>Fiction</a:t>
            </a:r>
          </a:p>
          <a:p>
            <a:pPr lvl="1"/>
            <a:r>
              <a:rPr lang="en-US" dirty="0" smtClean="0"/>
              <a:t>Folk literature</a:t>
            </a:r>
          </a:p>
          <a:p>
            <a:pPr lvl="1"/>
            <a:r>
              <a:rPr lang="en-US" dirty="0" smtClean="0"/>
              <a:t>Poetry</a:t>
            </a:r>
          </a:p>
          <a:p>
            <a:pPr lvl="1"/>
            <a:endParaRPr lang="en-US" dirty="0" smtClean="0"/>
          </a:p>
        </p:txBody>
      </p:sp>
    </p:spTree>
    <p:extLst>
      <p:ext uri="{BB962C8B-B14F-4D97-AF65-F5344CB8AC3E}">
        <p14:creationId xmlns:p14="http://schemas.microsoft.com/office/powerpoint/2010/main" val="166515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63"/>
            <a:ext cx="11098161" cy="1325563"/>
          </a:xfrm>
        </p:spPr>
        <p:txBody>
          <a:bodyPr/>
          <a:lstStyle/>
          <a:p>
            <a:r>
              <a:rPr lang="en-US" dirty="0" smtClean="0"/>
              <a:t>MARC 385/386 $m and $n</a:t>
            </a:r>
            <a:endParaRPr lang="en-US" dirty="0"/>
          </a:p>
        </p:txBody>
      </p:sp>
      <p:sp>
        <p:nvSpPr>
          <p:cNvPr id="6" name="TextBox 5"/>
          <p:cNvSpPr txBox="1"/>
          <p:nvPr/>
        </p:nvSpPr>
        <p:spPr>
          <a:xfrm>
            <a:off x="838199" y="1176338"/>
            <a:ext cx="10658476" cy="5632311"/>
          </a:xfrm>
          <a:prstGeom prst="rect">
            <a:avLst/>
          </a:prstGeom>
          <a:noFill/>
        </p:spPr>
        <p:txBody>
          <a:bodyPr wrap="square" rtlCol="0">
            <a:spAutoFit/>
          </a:bodyPr>
          <a:lstStyle/>
          <a:p>
            <a:pPr marL="0" lvl="1"/>
            <a:r>
              <a:rPr lang="en-US" sz="2400" dirty="0" smtClean="0"/>
              <a:t>$m </a:t>
            </a:r>
            <a:r>
              <a:rPr lang="en-US" sz="2400" dirty="0"/>
              <a:t>– Demographic group term (NR)</a:t>
            </a:r>
          </a:p>
          <a:p>
            <a:pPr marL="0" lvl="1"/>
            <a:r>
              <a:rPr lang="en-US" sz="2400" dirty="0" smtClean="0"/>
              <a:t>$n </a:t>
            </a:r>
            <a:r>
              <a:rPr lang="en-US" sz="2400" dirty="0"/>
              <a:t>–</a:t>
            </a:r>
            <a:r>
              <a:rPr lang="en-US" sz="2400" dirty="0" smtClean="0"/>
              <a:t> </a:t>
            </a:r>
            <a:r>
              <a:rPr lang="en-US" sz="2400" dirty="0"/>
              <a:t>Demographic group code (NR</a:t>
            </a:r>
            <a:r>
              <a:rPr lang="en-US" sz="2400" dirty="0" smtClean="0"/>
              <a:t>)</a:t>
            </a:r>
          </a:p>
          <a:p>
            <a:pPr marL="0" lvl="1"/>
            <a:endParaRPr lang="en-US" sz="2400" dirty="0"/>
          </a:p>
          <a:p>
            <a:pPr marL="342900" lvl="1" indent="-342900">
              <a:buFont typeface="Arial" panose="020B0604020202020204" pitchFamily="34" charset="0"/>
              <a:buChar char="•"/>
            </a:pPr>
            <a:r>
              <a:rPr lang="en-US" sz="2400" dirty="0" smtClean="0"/>
              <a:t>During the development of the 385 and 386 fields, some commented that many class of </a:t>
            </a:r>
            <a:r>
              <a:rPr lang="en-US" sz="2400" dirty="0"/>
              <a:t>persons headings </a:t>
            </a:r>
            <a:r>
              <a:rPr lang="en-US" sz="2400" dirty="0" smtClean="0"/>
              <a:t>belong to broader group categories that users might want to search or limit by.  For example, children, tweens, teenagers, young adults, middle-aged persons, and senior citizens are all examples of age groups.  Catholics, Baptists, Jews, Buddhists, Mormons, Muslims, Hindus, </a:t>
            </a:r>
            <a:r>
              <a:rPr lang="en-US" sz="2400" dirty="0"/>
              <a:t>and </a:t>
            </a:r>
            <a:r>
              <a:rPr lang="en-US" sz="2400" dirty="0" smtClean="0"/>
              <a:t>Wiccans are all examples of religious groups.</a:t>
            </a:r>
          </a:p>
          <a:p>
            <a:pPr marL="342900" lvl="1" indent="-342900">
              <a:buFont typeface="Arial" panose="020B0604020202020204" pitchFamily="34" charset="0"/>
              <a:buChar char="•"/>
            </a:pPr>
            <a:r>
              <a:rPr lang="en-US" sz="2400" dirty="0" smtClean="0"/>
              <a:t>Case study: a user might seek works aimed at a religious audience, but the specific religion is not important to them.  In this case, it would be nice to be able to code that a work is for a religious audience regardless of the actual religion.</a:t>
            </a:r>
          </a:p>
          <a:p>
            <a:pPr marL="342900" lvl="1" indent="-342900">
              <a:buFont typeface="Arial" panose="020B0604020202020204" pitchFamily="34" charset="0"/>
              <a:buChar char="•"/>
            </a:pPr>
            <a:r>
              <a:rPr lang="en-US" sz="2400" dirty="0" smtClean="0"/>
              <a:t>$m and $n were added to the final proposals to accommodate this information. The SAC Genre/Form Implementation Subcommittee came up with an initial list of group categories.  LC PSD agreed to maintain the list.</a:t>
            </a:r>
            <a:endParaRPr lang="en-US" sz="2400" dirty="0"/>
          </a:p>
        </p:txBody>
      </p:sp>
    </p:spTree>
    <p:extLst>
      <p:ext uri="{BB962C8B-B14F-4D97-AF65-F5344CB8AC3E}">
        <p14:creationId xmlns:p14="http://schemas.microsoft.com/office/powerpoint/2010/main" val="32544247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10515600" cy="1325563"/>
          </a:xfrm>
        </p:spPr>
        <p:txBody>
          <a:bodyPr/>
          <a:lstStyle/>
          <a:p>
            <a:r>
              <a:rPr lang="en-US" dirty="0" smtClean="0"/>
              <a:t>Background Information</a:t>
            </a:r>
            <a:endParaRPr lang="en-US" dirty="0"/>
          </a:p>
        </p:txBody>
      </p:sp>
      <p:sp>
        <p:nvSpPr>
          <p:cNvPr id="3" name="Content Placeholder 2"/>
          <p:cNvSpPr>
            <a:spLocks noGrp="1"/>
          </p:cNvSpPr>
          <p:nvPr>
            <p:ph idx="1"/>
          </p:nvPr>
        </p:nvSpPr>
        <p:spPr>
          <a:xfrm>
            <a:off x="590550" y="1181100"/>
            <a:ext cx="11420475" cy="5624512"/>
          </a:xfrm>
        </p:spPr>
        <p:txBody>
          <a:bodyPr>
            <a:normAutofit fontScale="85000" lnSpcReduction="20000"/>
          </a:bodyPr>
          <a:lstStyle/>
          <a:p>
            <a:pPr>
              <a:lnSpc>
                <a:spcPct val="120000"/>
              </a:lnSpc>
              <a:spcAft>
                <a:spcPts val="1200"/>
              </a:spcAft>
            </a:pPr>
            <a:r>
              <a:rPr lang="en-US" dirty="0" smtClean="0"/>
              <a:t>Explicit aspects like audience, creator characteristics, place of origin, language, and time period of creation that are often included in LCSH were out of scope</a:t>
            </a:r>
            <a:r>
              <a:rPr lang="en-US" dirty="0"/>
              <a:t> </a:t>
            </a:r>
            <a:r>
              <a:rPr lang="en-US" dirty="0" smtClean="0"/>
              <a:t>for LCGFT if they are explicit in the term, so you will not find terms like these from LCSH: </a:t>
            </a:r>
            <a:r>
              <a:rPr lang="en-US" b="1" dirty="0" smtClean="0"/>
              <a:t>Children’s poetry</a:t>
            </a:r>
            <a:r>
              <a:rPr lang="en-US" dirty="0" smtClean="0"/>
              <a:t>;</a:t>
            </a:r>
            <a:r>
              <a:rPr lang="en-US" b="1" dirty="0" smtClean="0"/>
              <a:t> </a:t>
            </a:r>
            <a:r>
              <a:rPr lang="en-US" b="1" dirty="0"/>
              <a:t>Buddhist stories</a:t>
            </a:r>
            <a:r>
              <a:rPr lang="en-US" dirty="0"/>
              <a:t>;</a:t>
            </a:r>
            <a:r>
              <a:rPr lang="en-US" b="1" dirty="0"/>
              <a:t> Christian </a:t>
            </a:r>
            <a:r>
              <a:rPr lang="en-US" b="1" dirty="0" smtClean="0"/>
              <a:t>fiction</a:t>
            </a:r>
            <a:r>
              <a:rPr lang="en-US" dirty="0" smtClean="0"/>
              <a:t>;</a:t>
            </a:r>
            <a:r>
              <a:rPr lang="en-US" b="1" dirty="0" smtClean="0"/>
              <a:t> Gay </a:t>
            </a:r>
            <a:r>
              <a:rPr lang="en-US" b="1" dirty="0"/>
              <a:t>men’s writings</a:t>
            </a:r>
            <a:r>
              <a:rPr lang="en-US" dirty="0"/>
              <a:t>;</a:t>
            </a:r>
            <a:r>
              <a:rPr lang="en-US" b="1" dirty="0"/>
              <a:t> College prose</a:t>
            </a:r>
            <a:r>
              <a:rPr lang="en-US" dirty="0"/>
              <a:t>;</a:t>
            </a:r>
            <a:r>
              <a:rPr lang="en-US" b="1" dirty="0"/>
              <a:t> Byzantine literature</a:t>
            </a:r>
            <a:r>
              <a:rPr lang="en-US" dirty="0"/>
              <a:t>;</a:t>
            </a:r>
            <a:r>
              <a:rPr lang="en-US" b="1" dirty="0"/>
              <a:t> Literature, </a:t>
            </a:r>
            <a:r>
              <a:rPr lang="en-US" b="1" dirty="0" smtClean="0"/>
              <a:t>Medieval</a:t>
            </a:r>
            <a:r>
              <a:rPr lang="en-US" dirty="0" smtClean="0"/>
              <a:t>;</a:t>
            </a:r>
            <a:r>
              <a:rPr lang="en-US" b="1" dirty="0" smtClean="0"/>
              <a:t> Russian drama</a:t>
            </a:r>
          </a:p>
          <a:p>
            <a:r>
              <a:rPr lang="en-US" dirty="0" smtClean="0"/>
              <a:t>However, when not explicit, terms may be in LCGFT, </a:t>
            </a:r>
            <a:r>
              <a:rPr lang="en-US" dirty="0"/>
              <a:t>e.g. </a:t>
            </a:r>
          </a:p>
          <a:p>
            <a:pPr marL="0" indent="0">
              <a:buNone/>
            </a:pPr>
            <a:r>
              <a:rPr lang="en-US" dirty="0" smtClean="0"/>
              <a:t>	</a:t>
            </a:r>
            <a:r>
              <a:rPr lang="en-US" b="1" dirty="0" smtClean="0"/>
              <a:t>Bible plays</a:t>
            </a:r>
            <a:r>
              <a:rPr lang="en-US" dirty="0" smtClean="0"/>
              <a:t>   [specific religion is not explicit]</a:t>
            </a:r>
          </a:p>
          <a:p>
            <a:pPr marL="0" indent="0">
              <a:buNone/>
            </a:pPr>
            <a:r>
              <a:rPr lang="en-US" dirty="0"/>
              <a:t>	</a:t>
            </a:r>
            <a:r>
              <a:rPr lang="en-US" b="1" dirty="0" smtClean="0"/>
              <a:t>Chansons </a:t>
            </a:r>
            <a:r>
              <a:rPr lang="en-US" b="1" dirty="0"/>
              <a:t>de </a:t>
            </a:r>
            <a:r>
              <a:rPr lang="en-US" b="1" dirty="0" err="1" smtClean="0"/>
              <a:t>geste</a:t>
            </a:r>
            <a:r>
              <a:rPr lang="en-US" dirty="0" smtClean="0"/>
              <a:t>   [a medieval French genre]</a:t>
            </a:r>
          </a:p>
          <a:p>
            <a:pPr marL="0" indent="0">
              <a:buNone/>
            </a:pPr>
            <a:r>
              <a:rPr lang="en-US" dirty="0"/>
              <a:t>	</a:t>
            </a:r>
            <a:r>
              <a:rPr lang="en-US" b="1" dirty="0"/>
              <a:t>Comedies of </a:t>
            </a:r>
            <a:r>
              <a:rPr lang="en-US" b="1" dirty="0" err="1" smtClean="0"/>
              <a:t>humours</a:t>
            </a:r>
            <a:r>
              <a:rPr lang="en-US" dirty="0" smtClean="0"/>
              <a:t>   [an English 16th-17th century drama genre]</a:t>
            </a:r>
          </a:p>
          <a:p>
            <a:pPr marL="0" indent="0">
              <a:buNone/>
            </a:pPr>
            <a:r>
              <a:rPr lang="en-US" dirty="0"/>
              <a:t>	</a:t>
            </a:r>
            <a:r>
              <a:rPr lang="en-US" b="1" dirty="0" err="1"/>
              <a:t>Jataka</a:t>
            </a:r>
            <a:r>
              <a:rPr lang="en-US" b="1" dirty="0"/>
              <a:t> stories</a:t>
            </a:r>
            <a:r>
              <a:rPr lang="en-US" dirty="0"/>
              <a:t>  </a:t>
            </a:r>
            <a:r>
              <a:rPr lang="en-US" dirty="0" smtClean="0"/>
              <a:t>[Buddhist tales about the previous births of the Buddha]</a:t>
            </a:r>
          </a:p>
          <a:p>
            <a:pPr marL="0" indent="0">
              <a:buNone/>
            </a:pPr>
            <a:r>
              <a:rPr lang="en-US" dirty="0"/>
              <a:t>	</a:t>
            </a:r>
            <a:r>
              <a:rPr lang="en-US" b="1" dirty="0" smtClean="0"/>
              <a:t>Liras</a:t>
            </a:r>
            <a:r>
              <a:rPr lang="en-US" dirty="0" smtClean="0"/>
              <a:t>  [a Spanish poetic form]</a:t>
            </a:r>
          </a:p>
          <a:p>
            <a:pPr marL="0" indent="0">
              <a:buNone/>
            </a:pPr>
            <a:r>
              <a:rPr lang="en-US" dirty="0"/>
              <a:t>	</a:t>
            </a:r>
            <a:r>
              <a:rPr lang="en-US" b="1" dirty="0" err="1"/>
              <a:t>Muwashshaḥāt</a:t>
            </a:r>
            <a:r>
              <a:rPr lang="en-US" dirty="0"/>
              <a:t>  </a:t>
            </a:r>
            <a:r>
              <a:rPr lang="en-US" dirty="0" smtClean="0"/>
              <a:t>[an Arabic poetic form]</a:t>
            </a:r>
          </a:p>
          <a:p>
            <a:pPr marL="0" indent="0">
              <a:buNone/>
            </a:pPr>
            <a:r>
              <a:rPr lang="en-US" dirty="0"/>
              <a:t>	</a:t>
            </a:r>
            <a:r>
              <a:rPr lang="en-US" b="1" dirty="0"/>
              <a:t>Mystery and miracle </a:t>
            </a:r>
            <a:r>
              <a:rPr lang="en-US" b="1" dirty="0" smtClean="0"/>
              <a:t>plays  </a:t>
            </a:r>
            <a:r>
              <a:rPr lang="en-US" dirty="0" smtClean="0"/>
              <a:t>[a medieval religious drama </a:t>
            </a:r>
            <a:r>
              <a:rPr lang="en-US" dirty="0"/>
              <a:t>genre</a:t>
            </a:r>
            <a:r>
              <a:rPr lang="en-US" dirty="0" smtClean="0"/>
              <a:t>]</a:t>
            </a:r>
          </a:p>
          <a:p>
            <a:pPr marL="0" indent="0">
              <a:buNone/>
            </a:pPr>
            <a:r>
              <a:rPr lang="en-US" dirty="0"/>
              <a:t>	</a:t>
            </a:r>
            <a:r>
              <a:rPr lang="en-US" b="1" dirty="0" smtClean="0"/>
              <a:t>Sagas</a:t>
            </a:r>
            <a:r>
              <a:rPr lang="en-US" dirty="0" smtClean="0"/>
              <a:t>  [Icelandic prose narratives from 12th-14th centuries] </a:t>
            </a:r>
          </a:p>
        </p:txBody>
      </p:sp>
    </p:spTree>
    <p:extLst>
      <p:ext uri="{BB962C8B-B14F-4D97-AF65-F5344CB8AC3E}">
        <p14:creationId xmlns:p14="http://schemas.microsoft.com/office/powerpoint/2010/main" val="212213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10515600" cy="1325563"/>
          </a:xfrm>
        </p:spPr>
        <p:txBody>
          <a:bodyPr/>
          <a:lstStyle/>
          <a:p>
            <a:r>
              <a:rPr lang="en-US" dirty="0" smtClean="0"/>
              <a:t>Background Information</a:t>
            </a:r>
            <a:endParaRPr lang="en-US" dirty="0"/>
          </a:p>
        </p:txBody>
      </p:sp>
      <p:sp>
        <p:nvSpPr>
          <p:cNvPr id="3" name="Content Placeholder 2"/>
          <p:cNvSpPr>
            <a:spLocks noGrp="1"/>
          </p:cNvSpPr>
          <p:nvPr>
            <p:ph idx="1"/>
          </p:nvPr>
        </p:nvSpPr>
        <p:spPr>
          <a:xfrm>
            <a:off x="590550" y="1181100"/>
            <a:ext cx="11420475" cy="5624512"/>
          </a:xfrm>
        </p:spPr>
        <p:txBody>
          <a:bodyPr>
            <a:normAutofit/>
          </a:bodyPr>
          <a:lstStyle/>
          <a:p>
            <a:pPr>
              <a:lnSpc>
                <a:spcPct val="100000"/>
              </a:lnSpc>
              <a:spcAft>
                <a:spcPts val="1200"/>
              </a:spcAft>
            </a:pPr>
            <a:r>
              <a:rPr lang="en-US" dirty="0" smtClean="0"/>
              <a:t>For various reasons, LC rejected or deferred some terms in LCSH that the working group wanted to include in LCGFT, e.g. Chick lit</a:t>
            </a:r>
            <a:r>
              <a:rPr lang="en-US" dirty="0"/>
              <a:t>; </a:t>
            </a:r>
            <a:r>
              <a:rPr lang="en-US" dirty="0" smtClean="0"/>
              <a:t>Complaint poetry; Dadaist poetry; </a:t>
            </a:r>
            <a:r>
              <a:rPr lang="en-US" dirty="0" err="1" smtClean="0"/>
              <a:t>Ecofiction</a:t>
            </a:r>
            <a:r>
              <a:rPr lang="en-US" dirty="0" smtClean="0"/>
              <a:t>; Fairy plays; Feminist fiction; Paranormal romance fiction; Patriotic poetry; Sea stories; Speculative </a:t>
            </a:r>
            <a:r>
              <a:rPr lang="en-US" dirty="0"/>
              <a:t>fiction; </a:t>
            </a:r>
            <a:r>
              <a:rPr lang="en-US" dirty="0" err="1"/>
              <a:t>Webcomics</a:t>
            </a:r>
            <a:r>
              <a:rPr lang="en-US" dirty="0"/>
              <a:t>  </a:t>
            </a:r>
            <a:endParaRPr lang="en-US" dirty="0" smtClean="0"/>
          </a:p>
          <a:p>
            <a:pPr>
              <a:spcAft>
                <a:spcPts val="600"/>
              </a:spcAft>
            </a:pPr>
            <a:r>
              <a:rPr lang="en-US" dirty="0" smtClean="0"/>
              <a:t>LC also rejected some other proposed terms not in LCSH that the working group was hoping to get in LCGFT, e.g. Manga; Film tie-in fiction; Gentle reads</a:t>
            </a:r>
          </a:p>
          <a:p>
            <a:r>
              <a:rPr lang="en-US" dirty="0" smtClean="0"/>
              <a:t>Some ethnic performing arts terms were deferred because they have non-literary aspects such as music and dance and </a:t>
            </a:r>
            <a:r>
              <a:rPr lang="en-US" dirty="0"/>
              <a:t>LC wanted to consider how (or if) they fit into LCGFT, e.g. </a:t>
            </a:r>
            <a:r>
              <a:rPr lang="en-US" dirty="0" err="1"/>
              <a:t>Kamishibai</a:t>
            </a:r>
            <a:r>
              <a:rPr lang="en-US" dirty="0"/>
              <a:t> plays, </a:t>
            </a:r>
            <a:r>
              <a:rPr lang="en-US" dirty="0" err="1"/>
              <a:t>Kōwaka</a:t>
            </a:r>
            <a:r>
              <a:rPr lang="en-US" dirty="0"/>
              <a:t> </a:t>
            </a:r>
            <a:r>
              <a:rPr lang="en-US" dirty="0" smtClean="0"/>
              <a:t>plays, </a:t>
            </a:r>
            <a:r>
              <a:rPr lang="en-US" dirty="0" err="1" smtClean="0"/>
              <a:t>Topeng</a:t>
            </a:r>
            <a:r>
              <a:rPr lang="en-US" dirty="0"/>
              <a:t> plays, </a:t>
            </a:r>
            <a:r>
              <a:rPr lang="en-US" dirty="0" err="1"/>
              <a:t>Yakṣagāna</a:t>
            </a:r>
            <a:r>
              <a:rPr lang="en-US" dirty="0"/>
              <a:t> plays  </a:t>
            </a:r>
            <a:endParaRPr lang="en-US" dirty="0" smtClean="0"/>
          </a:p>
        </p:txBody>
      </p:sp>
    </p:spTree>
    <p:extLst>
      <p:ext uri="{BB962C8B-B14F-4D97-AF65-F5344CB8AC3E}">
        <p14:creationId xmlns:p14="http://schemas.microsoft.com/office/powerpoint/2010/main" val="38140762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10515600" cy="1325563"/>
          </a:xfrm>
        </p:spPr>
        <p:txBody>
          <a:bodyPr/>
          <a:lstStyle/>
          <a:p>
            <a:r>
              <a:rPr lang="en-US" dirty="0" smtClean="0"/>
              <a:t>Background Information</a:t>
            </a:r>
            <a:endParaRPr lang="en-US" dirty="0"/>
          </a:p>
        </p:txBody>
      </p:sp>
      <p:sp>
        <p:nvSpPr>
          <p:cNvPr id="3" name="Content Placeholder 2"/>
          <p:cNvSpPr>
            <a:spLocks noGrp="1"/>
          </p:cNvSpPr>
          <p:nvPr>
            <p:ph idx="1"/>
          </p:nvPr>
        </p:nvSpPr>
        <p:spPr>
          <a:xfrm>
            <a:off x="590550" y="1181100"/>
            <a:ext cx="11420475" cy="5624512"/>
          </a:xfrm>
        </p:spPr>
        <p:txBody>
          <a:bodyPr>
            <a:normAutofit/>
          </a:bodyPr>
          <a:lstStyle/>
          <a:p>
            <a:pPr>
              <a:lnSpc>
                <a:spcPct val="100000"/>
              </a:lnSpc>
              <a:spcAft>
                <a:spcPts val="1200"/>
              </a:spcAft>
            </a:pPr>
            <a:r>
              <a:rPr lang="en-US" dirty="0" smtClean="0"/>
              <a:t>The Working Group on LCGFT Literature</a:t>
            </a:r>
            <a:r>
              <a:rPr lang="en-US" dirty="0"/>
              <a:t> </a:t>
            </a:r>
            <a:r>
              <a:rPr lang="en-US" dirty="0" smtClean="0"/>
              <a:t>Terms will be following up with LC on deferred terms and has noted discrepancies between approved music terms approved and rejected or deferred literature terms:</a:t>
            </a:r>
          </a:p>
          <a:p>
            <a:pPr marL="0" indent="0">
              <a:lnSpc>
                <a:spcPct val="100000"/>
              </a:lnSpc>
              <a:spcBef>
                <a:spcPts val="0"/>
              </a:spcBef>
              <a:buNone/>
            </a:pPr>
            <a:r>
              <a:rPr lang="en-US" dirty="0"/>
              <a:t>	</a:t>
            </a:r>
            <a:r>
              <a:rPr lang="en-US" dirty="0" smtClean="0"/>
              <a:t>Country gospel music	</a:t>
            </a:r>
            <a:r>
              <a:rPr lang="en-US" dirty="0"/>
              <a:t>	</a:t>
            </a:r>
            <a:r>
              <a:rPr lang="en-US" dirty="0" smtClean="0"/>
              <a:t>Paranormal romance </a:t>
            </a:r>
            <a:r>
              <a:rPr lang="en-US" dirty="0"/>
              <a:t>fiction</a:t>
            </a:r>
            <a:endParaRPr lang="en-US" dirty="0" smtClean="0"/>
          </a:p>
          <a:p>
            <a:pPr marL="0" indent="0">
              <a:lnSpc>
                <a:spcPct val="100000"/>
              </a:lnSpc>
              <a:spcBef>
                <a:spcPts val="0"/>
              </a:spcBef>
              <a:buNone/>
            </a:pPr>
            <a:r>
              <a:rPr lang="en-US" dirty="0"/>
              <a:t>	</a:t>
            </a:r>
            <a:r>
              <a:rPr lang="en-US" dirty="0" smtClean="0"/>
              <a:t>Country rock music		Paranormal </a:t>
            </a:r>
            <a:r>
              <a:rPr lang="en-US" dirty="0"/>
              <a:t>suspense fiction</a:t>
            </a:r>
            <a:endParaRPr lang="en-US" dirty="0" smtClean="0"/>
          </a:p>
          <a:p>
            <a:pPr marL="0" indent="0">
              <a:lnSpc>
                <a:spcPct val="100000"/>
              </a:lnSpc>
              <a:spcBef>
                <a:spcPts val="0"/>
              </a:spcBef>
              <a:buNone/>
            </a:pPr>
            <a:r>
              <a:rPr lang="en-US" dirty="0" smtClean="0"/>
              <a:t>	</a:t>
            </a:r>
            <a:r>
              <a:rPr lang="en-US" dirty="0"/>
              <a:t>Folk-rock </a:t>
            </a:r>
            <a:r>
              <a:rPr lang="en-US" dirty="0" smtClean="0"/>
              <a:t>music			Romantic </a:t>
            </a:r>
            <a:r>
              <a:rPr lang="en-US" dirty="0"/>
              <a:t>comedy plays</a:t>
            </a:r>
            <a:endParaRPr lang="en-US" dirty="0" smtClean="0"/>
          </a:p>
          <a:p>
            <a:pPr marL="0" indent="0">
              <a:lnSpc>
                <a:spcPct val="100000"/>
              </a:lnSpc>
              <a:spcBef>
                <a:spcPts val="0"/>
              </a:spcBef>
              <a:buNone/>
            </a:pPr>
            <a:endParaRPr lang="en-US" dirty="0"/>
          </a:p>
          <a:p>
            <a:pPr marL="0" indent="0">
              <a:lnSpc>
                <a:spcPct val="100000"/>
              </a:lnSpc>
              <a:spcBef>
                <a:spcPts val="0"/>
              </a:spcBef>
              <a:buNone/>
            </a:pPr>
            <a:r>
              <a:rPr lang="en-US" dirty="0"/>
              <a:t>	Alma mater </a:t>
            </a:r>
            <a:r>
              <a:rPr lang="en-US" dirty="0" smtClean="0"/>
              <a:t>songs			Complaint poetry</a:t>
            </a:r>
          </a:p>
          <a:p>
            <a:pPr marL="0" indent="0">
              <a:lnSpc>
                <a:spcPct val="100000"/>
              </a:lnSpc>
              <a:spcBef>
                <a:spcPts val="0"/>
              </a:spcBef>
              <a:buNone/>
            </a:pPr>
            <a:r>
              <a:rPr lang="en-US" dirty="0"/>
              <a:t>	</a:t>
            </a:r>
            <a:r>
              <a:rPr lang="en-US" dirty="0" smtClean="0"/>
              <a:t>Campaign songs			</a:t>
            </a:r>
            <a:r>
              <a:rPr lang="en-US" dirty="0" err="1" smtClean="0"/>
              <a:t>Ecofiction</a:t>
            </a:r>
            <a:endParaRPr lang="en-US" dirty="0" smtClean="0"/>
          </a:p>
          <a:p>
            <a:pPr marL="0" indent="0">
              <a:lnSpc>
                <a:spcPct val="100000"/>
              </a:lnSpc>
              <a:spcBef>
                <a:spcPts val="0"/>
              </a:spcBef>
              <a:buNone/>
            </a:pPr>
            <a:r>
              <a:rPr lang="en-US" dirty="0"/>
              <a:t>	Christmas </a:t>
            </a:r>
            <a:r>
              <a:rPr lang="en-US" dirty="0" smtClean="0"/>
              <a:t>music			Revolutionary poetry</a:t>
            </a:r>
          </a:p>
          <a:p>
            <a:pPr marL="0" indent="0">
              <a:lnSpc>
                <a:spcPct val="100000"/>
              </a:lnSpc>
              <a:spcBef>
                <a:spcPts val="0"/>
              </a:spcBef>
              <a:buNone/>
            </a:pPr>
            <a:r>
              <a:rPr lang="en-US" dirty="0"/>
              <a:t>	</a:t>
            </a:r>
            <a:r>
              <a:rPr lang="en-US" dirty="0" smtClean="0"/>
              <a:t>Sea shanties				Sea stories</a:t>
            </a:r>
          </a:p>
        </p:txBody>
      </p:sp>
    </p:spTree>
    <p:extLst>
      <p:ext uri="{BB962C8B-B14F-4D97-AF65-F5344CB8AC3E}">
        <p14:creationId xmlns:p14="http://schemas.microsoft.com/office/powerpoint/2010/main" val="1388328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xfrm>
            <a:off x="838200" y="1690688"/>
            <a:ext cx="10515600" cy="5032376"/>
          </a:xfrm>
        </p:spPr>
        <p:txBody>
          <a:bodyPr>
            <a:normAutofit fontScale="92500"/>
          </a:bodyPr>
          <a:lstStyle/>
          <a:p>
            <a:r>
              <a:rPr lang="en-US" dirty="0"/>
              <a:t>LC subject headings that are analogous to genre/form terms for literary works will remain valid because the subject headings should continue to be assigned to works </a:t>
            </a:r>
            <a:r>
              <a:rPr lang="en-US" i="1" dirty="0"/>
              <a:t>about</a:t>
            </a:r>
            <a:r>
              <a:rPr lang="en-US" dirty="0"/>
              <a:t> the literary genres and forms. Catalogers should continue to assign subject headings to works </a:t>
            </a:r>
            <a:r>
              <a:rPr lang="en-US" i="1" dirty="0"/>
              <a:t>about</a:t>
            </a:r>
            <a:r>
              <a:rPr lang="en-US" dirty="0"/>
              <a:t> literature according to the principles and guidelines contained in the </a:t>
            </a:r>
            <a:r>
              <a:rPr lang="en-US" i="1" dirty="0"/>
              <a:t>Subject Headings Manual</a:t>
            </a:r>
            <a:r>
              <a:rPr lang="en-US" dirty="0"/>
              <a:t> (SHM</a:t>
            </a:r>
            <a:r>
              <a:rPr lang="en-US" dirty="0" smtClean="0"/>
              <a:t>)</a:t>
            </a:r>
          </a:p>
          <a:p>
            <a:r>
              <a:rPr lang="en-US" dirty="0"/>
              <a:t>The SHM will be revised in spring 2015 to reflect new policies on assigning genre/form terms to works of literature. Until the documentation is complete, PSD recommends that libraries wishing to implement the genre/form terms assign subject headings according to the policies in the SHM, along with the new genre/form terms</a:t>
            </a:r>
          </a:p>
          <a:p>
            <a:r>
              <a:rPr lang="en-US" dirty="0" smtClean="0"/>
              <a:t>LC has </a:t>
            </a:r>
            <a:r>
              <a:rPr lang="en-US" dirty="0"/>
              <a:t>not yet </a:t>
            </a:r>
            <a:r>
              <a:rPr lang="en-US" dirty="0" smtClean="0"/>
              <a:t>determined </a:t>
            </a:r>
            <a:r>
              <a:rPr lang="en-US" dirty="0"/>
              <a:t>when it will implement the </a:t>
            </a:r>
            <a:r>
              <a:rPr lang="en-US" dirty="0" smtClean="0"/>
              <a:t>literature genre/form </a:t>
            </a:r>
            <a:r>
              <a:rPr lang="en-US" dirty="0"/>
              <a:t>terms in new </a:t>
            </a:r>
            <a:r>
              <a:rPr lang="en-US" dirty="0" smtClean="0"/>
              <a:t>cataloging</a:t>
            </a:r>
          </a:p>
        </p:txBody>
      </p:sp>
    </p:spTree>
    <p:extLst>
      <p:ext uri="{BB962C8B-B14F-4D97-AF65-F5344CB8AC3E}">
        <p14:creationId xmlns:p14="http://schemas.microsoft.com/office/powerpoint/2010/main" val="3535558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904875"/>
          </a:xfrm>
        </p:spPr>
        <p:txBody>
          <a:bodyPr/>
          <a:lstStyle/>
          <a:p>
            <a:r>
              <a:rPr lang="en-US" dirty="0" smtClean="0"/>
              <a:t>Monthly List 2015-15</a:t>
            </a:r>
            <a:endParaRPr lang="en-US" dirty="0"/>
          </a:p>
        </p:txBody>
      </p:sp>
      <p:sp>
        <p:nvSpPr>
          <p:cNvPr id="3" name="Content Placeholder 2"/>
          <p:cNvSpPr>
            <a:spLocks noGrp="1"/>
          </p:cNvSpPr>
          <p:nvPr>
            <p:ph idx="1"/>
          </p:nvPr>
        </p:nvSpPr>
        <p:spPr>
          <a:xfrm>
            <a:off x="380999" y="1038225"/>
            <a:ext cx="11677651" cy="5705475"/>
          </a:xfrm>
        </p:spPr>
        <p:txBody>
          <a:bodyPr>
            <a:normAutofit fontScale="85000" lnSpcReduction="20000"/>
          </a:bodyPr>
          <a:lstStyle/>
          <a:p>
            <a:r>
              <a:rPr lang="en-US" sz="2600" dirty="0" smtClean="0"/>
              <a:t>In March 2015, LC was supposed to approve about 400 terms for literary works.  Due to workload issues, the terms still had not yet been approved in April 2015.</a:t>
            </a:r>
          </a:p>
          <a:p>
            <a:pPr>
              <a:spcAft>
                <a:spcPts val="1800"/>
              </a:spcAft>
            </a:pPr>
            <a:r>
              <a:rPr lang="en-US" sz="2600" dirty="0" smtClean="0"/>
              <a:t>Many have corresponding headings in LCSH, but the LCGFT headings may not be identical.  For example:</a:t>
            </a:r>
          </a:p>
          <a:p>
            <a:pPr marL="0" indent="0">
              <a:lnSpc>
                <a:spcPct val="120000"/>
              </a:lnSpc>
              <a:spcBef>
                <a:spcPts val="0"/>
              </a:spcBef>
              <a:buNone/>
            </a:pPr>
            <a:r>
              <a:rPr lang="en-US" sz="2100" dirty="0" smtClean="0"/>
              <a:t>LCSH: Adventure stories	</a:t>
            </a:r>
            <a:r>
              <a:rPr lang="en-US" sz="2100" dirty="0"/>
              <a:t>	</a:t>
            </a:r>
            <a:r>
              <a:rPr lang="en-US" sz="2100" dirty="0" smtClean="0"/>
              <a:t>LCSH: Motion picture plays		LCSH: Horror comic books, strips, etc.</a:t>
            </a:r>
          </a:p>
          <a:p>
            <a:pPr marL="0" indent="0">
              <a:lnSpc>
                <a:spcPct val="120000"/>
              </a:lnSpc>
              <a:spcBef>
                <a:spcPts val="0"/>
              </a:spcBef>
              <a:buNone/>
            </a:pPr>
            <a:r>
              <a:rPr lang="en-US" sz="2100" dirty="0" smtClean="0"/>
              <a:t>LCGFT: </a:t>
            </a:r>
            <a:r>
              <a:rPr lang="en-US" sz="2100" dirty="0"/>
              <a:t>Adventure fiction </a:t>
            </a:r>
            <a:r>
              <a:rPr lang="en-US" sz="2100" dirty="0" smtClean="0"/>
              <a:t>		LCGFT: </a:t>
            </a:r>
            <a:r>
              <a:rPr lang="en-US" sz="2100" dirty="0"/>
              <a:t>Screenplays </a:t>
            </a:r>
            <a:r>
              <a:rPr lang="en-US" sz="2100" dirty="0" smtClean="0"/>
              <a:t>			LCGFT: Horror comics</a:t>
            </a:r>
          </a:p>
          <a:p>
            <a:pPr marL="0" indent="0">
              <a:lnSpc>
                <a:spcPct val="120000"/>
              </a:lnSpc>
              <a:spcBef>
                <a:spcPts val="0"/>
              </a:spcBef>
              <a:buNone/>
            </a:pPr>
            <a:endParaRPr lang="en-US" sz="2100" dirty="0"/>
          </a:p>
          <a:p>
            <a:pPr marL="0" indent="0">
              <a:lnSpc>
                <a:spcPct val="120000"/>
              </a:lnSpc>
              <a:spcBef>
                <a:spcPts val="0"/>
              </a:spcBef>
              <a:buNone/>
            </a:pPr>
            <a:r>
              <a:rPr lang="en-US" sz="2100" dirty="0" smtClean="0"/>
              <a:t>LCSH</a:t>
            </a:r>
            <a:r>
              <a:rPr lang="en-US" sz="2100" dirty="0"/>
              <a:t>: </a:t>
            </a:r>
            <a:r>
              <a:rPr lang="en-US" sz="2100" dirty="0" smtClean="0"/>
              <a:t>Comic books, strips, etc.	LCSH</a:t>
            </a:r>
            <a:r>
              <a:rPr lang="en-US" sz="2100" dirty="0"/>
              <a:t>: Nonfiction novel </a:t>
            </a:r>
            <a:r>
              <a:rPr lang="en-US" sz="2100" dirty="0" smtClean="0"/>
              <a:t>		LCSH: Gothic fiction (Literary genre)</a:t>
            </a:r>
            <a:endParaRPr lang="en-US" sz="2100" dirty="0"/>
          </a:p>
          <a:p>
            <a:pPr marL="0" indent="0">
              <a:lnSpc>
                <a:spcPct val="120000"/>
              </a:lnSpc>
              <a:spcBef>
                <a:spcPts val="0"/>
              </a:spcBef>
              <a:buNone/>
            </a:pPr>
            <a:r>
              <a:rPr lang="en-US" sz="2100" dirty="0" smtClean="0"/>
              <a:t>LCGFT: </a:t>
            </a:r>
            <a:r>
              <a:rPr lang="en-US" sz="2100" dirty="0"/>
              <a:t>Comics (Graphic works)  	</a:t>
            </a:r>
            <a:r>
              <a:rPr lang="en-US" sz="2100" dirty="0" smtClean="0"/>
              <a:t>LCGFT</a:t>
            </a:r>
            <a:r>
              <a:rPr lang="en-US" sz="2100" dirty="0"/>
              <a:t>: Nonfiction </a:t>
            </a:r>
            <a:r>
              <a:rPr lang="en-US" sz="2100" dirty="0" smtClean="0"/>
              <a:t>novels		LCGFT: Gothic fiction</a:t>
            </a:r>
            <a:endParaRPr lang="en-US" sz="2100" dirty="0"/>
          </a:p>
          <a:p>
            <a:pPr marL="0" indent="0">
              <a:lnSpc>
                <a:spcPct val="120000"/>
              </a:lnSpc>
              <a:spcBef>
                <a:spcPts val="0"/>
              </a:spcBef>
              <a:buNone/>
            </a:pPr>
            <a:endParaRPr lang="en-US" sz="2100" dirty="0" smtClean="0"/>
          </a:p>
          <a:p>
            <a:pPr marL="0" indent="0">
              <a:lnSpc>
                <a:spcPct val="120000"/>
              </a:lnSpc>
              <a:spcBef>
                <a:spcPts val="0"/>
              </a:spcBef>
              <a:buNone/>
            </a:pPr>
            <a:r>
              <a:rPr lang="en-US" sz="2100" dirty="0" smtClean="0"/>
              <a:t>LCSH</a:t>
            </a:r>
            <a:r>
              <a:rPr lang="en-US" sz="2100" dirty="0"/>
              <a:t>: </a:t>
            </a:r>
            <a:r>
              <a:rPr lang="en-US" sz="2100" dirty="0" smtClean="0"/>
              <a:t>Horror tales 			LCSH: Moralities			LCSH: Spy stories</a:t>
            </a:r>
          </a:p>
          <a:p>
            <a:pPr marL="0" indent="0">
              <a:lnSpc>
                <a:spcPct val="120000"/>
              </a:lnSpc>
              <a:spcBef>
                <a:spcPts val="0"/>
              </a:spcBef>
              <a:buNone/>
            </a:pPr>
            <a:r>
              <a:rPr lang="en-US" sz="2100" dirty="0" smtClean="0"/>
              <a:t>LCGFT: Horror fiction		LCGFT: Morality plays</a:t>
            </a:r>
            <a:r>
              <a:rPr lang="en-US" sz="2100" dirty="0"/>
              <a:t> </a:t>
            </a:r>
            <a:r>
              <a:rPr lang="en-US" sz="2100" dirty="0" smtClean="0"/>
              <a:t>		LCGFT: Spy fiction</a:t>
            </a:r>
            <a:endParaRPr lang="en-US" sz="2100" dirty="0"/>
          </a:p>
          <a:p>
            <a:pPr marL="0" indent="0">
              <a:lnSpc>
                <a:spcPct val="120000"/>
              </a:lnSpc>
              <a:spcBef>
                <a:spcPts val="0"/>
              </a:spcBef>
              <a:buNone/>
            </a:pPr>
            <a:endParaRPr lang="en-US" sz="2100" dirty="0" smtClean="0"/>
          </a:p>
          <a:p>
            <a:pPr marL="0" indent="0">
              <a:lnSpc>
                <a:spcPct val="120000"/>
              </a:lnSpc>
              <a:spcBef>
                <a:spcPts val="0"/>
              </a:spcBef>
              <a:buNone/>
            </a:pPr>
            <a:r>
              <a:rPr lang="en-US" sz="2100" dirty="0" smtClean="0"/>
              <a:t>LCSH: </a:t>
            </a:r>
            <a:r>
              <a:rPr lang="en-US" sz="2100" dirty="0"/>
              <a:t>Plot-your-own stories </a:t>
            </a:r>
            <a:r>
              <a:rPr lang="en-US" sz="2100" dirty="0" smtClean="0"/>
              <a:t>		LCSH: Comedy			LCSH</a:t>
            </a:r>
            <a:r>
              <a:rPr lang="en-US" sz="2100" dirty="0"/>
              <a:t>: Tragedy</a:t>
            </a:r>
          </a:p>
          <a:p>
            <a:pPr marL="0" indent="0">
              <a:lnSpc>
                <a:spcPct val="120000"/>
              </a:lnSpc>
              <a:spcBef>
                <a:spcPts val="0"/>
              </a:spcBef>
              <a:buNone/>
            </a:pPr>
            <a:r>
              <a:rPr lang="en-US" sz="2100" dirty="0" smtClean="0"/>
              <a:t>LCGFT: </a:t>
            </a:r>
            <a:r>
              <a:rPr lang="en-US" sz="2100" dirty="0"/>
              <a:t>Choose-your-own stories </a:t>
            </a:r>
            <a:r>
              <a:rPr lang="en-US" sz="2100" dirty="0" smtClean="0"/>
              <a:t>	LCGFT: </a:t>
            </a:r>
            <a:r>
              <a:rPr lang="en-US" sz="2100" dirty="0"/>
              <a:t>Comedy </a:t>
            </a:r>
            <a:r>
              <a:rPr lang="en-US" sz="2100" dirty="0" smtClean="0"/>
              <a:t>plays		LCSH</a:t>
            </a:r>
            <a:r>
              <a:rPr lang="en-US" sz="2100" dirty="0"/>
              <a:t>: </a:t>
            </a:r>
            <a:r>
              <a:rPr lang="en-US" sz="2100" dirty="0" smtClean="0"/>
              <a:t>Tragedies</a:t>
            </a:r>
          </a:p>
          <a:p>
            <a:pPr marL="0" indent="0">
              <a:lnSpc>
                <a:spcPct val="120000"/>
              </a:lnSpc>
              <a:spcBef>
                <a:spcPts val="0"/>
              </a:spcBef>
              <a:buNone/>
            </a:pPr>
            <a:endParaRPr lang="en-US" sz="2100" dirty="0"/>
          </a:p>
          <a:p>
            <a:pPr marL="0" indent="0">
              <a:lnSpc>
                <a:spcPct val="120000"/>
              </a:lnSpc>
              <a:spcBef>
                <a:spcPts val="0"/>
              </a:spcBef>
              <a:buNone/>
            </a:pPr>
            <a:r>
              <a:rPr lang="en-US" sz="2100" dirty="0" smtClean="0"/>
              <a:t>LCSH</a:t>
            </a:r>
            <a:r>
              <a:rPr lang="en-US" sz="2100" dirty="0"/>
              <a:t>: Mysteries and miracle-plays </a:t>
            </a:r>
            <a:r>
              <a:rPr lang="en-US" sz="2100" dirty="0" smtClean="0"/>
              <a:t>	LCSH</a:t>
            </a:r>
            <a:r>
              <a:rPr lang="en-US" sz="2100" dirty="0"/>
              <a:t>: Magic realism (</a:t>
            </a:r>
            <a:r>
              <a:rPr lang="en-US" sz="2100" dirty="0" smtClean="0"/>
              <a:t>Literature)	LCSH: Suspense fiction</a:t>
            </a:r>
          </a:p>
          <a:p>
            <a:pPr marL="0" indent="0">
              <a:lnSpc>
                <a:spcPct val="120000"/>
              </a:lnSpc>
              <a:spcBef>
                <a:spcPts val="0"/>
              </a:spcBef>
              <a:buNone/>
            </a:pPr>
            <a:r>
              <a:rPr lang="en-US" sz="2100" dirty="0" smtClean="0"/>
              <a:t>LCGFT: </a:t>
            </a:r>
            <a:r>
              <a:rPr lang="en-US" sz="2100" dirty="0"/>
              <a:t>Mystery and miracle plays </a:t>
            </a:r>
            <a:r>
              <a:rPr lang="en-US" sz="2100" dirty="0" smtClean="0"/>
              <a:t>	LCGFT: Magic realist fiction		LCGFT: Suspense fiction </a:t>
            </a:r>
            <a:r>
              <a:rPr lang="en-US" sz="2100" b="1" i="1" dirty="0" smtClean="0"/>
              <a:t>and</a:t>
            </a:r>
            <a:r>
              <a:rPr lang="en-US" sz="2100" dirty="0" smtClean="0"/>
              <a:t> Thrillers 									             (Fiction)</a:t>
            </a:r>
            <a:endParaRPr lang="en-US" sz="2100" dirty="0"/>
          </a:p>
        </p:txBody>
      </p:sp>
    </p:spTree>
    <p:extLst>
      <p:ext uri="{BB962C8B-B14F-4D97-AF65-F5344CB8AC3E}">
        <p14:creationId xmlns:p14="http://schemas.microsoft.com/office/powerpoint/2010/main" val="11428174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42" y="155575"/>
            <a:ext cx="10515600" cy="1325563"/>
          </a:xfrm>
        </p:spPr>
        <p:txBody>
          <a:bodyPr/>
          <a:lstStyle/>
          <a:p>
            <a:r>
              <a:rPr lang="en-US" dirty="0" smtClean="0"/>
              <a:t>Sample proposed headings, A-Y (no Z yet)</a:t>
            </a:r>
            <a:endParaRPr lang="en-US" dirty="0"/>
          </a:p>
        </p:txBody>
      </p:sp>
      <p:sp>
        <p:nvSpPr>
          <p:cNvPr id="3" name="Content Placeholder 2"/>
          <p:cNvSpPr>
            <a:spLocks noGrp="1"/>
          </p:cNvSpPr>
          <p:nvPr>
            <p:ph idx="1"/>
          </p:nvPr>
        </p:nvSpPr>
        <p:spPr>
          <a:xfrm>
            <a:off x="276226" y="1504949"/>
            <a:ext cx="2981324" cy="5167313"/>
          </a:xfrm>
        </p:spPr>
        <p:txBody>
          <a:bodyPr>
            <a:normAutofit/>
          </a:bodyPr>
          <a:lstStyle/>
          <a:p>
            <a:pPr marL="0" indent="0">
              <a:lnSpc>
                <a:spcPct val="100000"/>
              </a:lnSpc>
              <a:spcBef>
                <a:spcPts val="0"/>
              </a:spcBef>
              <a:buNone/>
            </a:pPr>
            <a:r>
              <a:rPr lang="en-US" sz="2200" dirty="0" err="1" smtClean="0"/>
              <a:t>Abecedariuses</a:t>
            </a:r>
            <a:endParaRPr lang="en-US" sz="2200" dirty="0" smtClean="0"/>
          </a:p>
          <a:p>
            <a:pPr marL="0" indent="0">
              <a:lnSpc>
                <a:spcPct val="100000"/>
              </a:lnSpc>
              <a:spcBef>
                <a:spcPts val="0"/>
              </a:spcBef>
              <a:buNone/>
            </a:pPr>
            <a:r>
              <a:rPr lang="en-US" sz="2200" dirty="0" smtClean="0"/>
              <a:t>Allegories</a:t>
            </a:r>
          </a:p>
          <a:p>
            <a:pPr marL="0" indent="0">
              <a:lnSpc>
                <a:spcPct val="100000"/>
              </a:lnSpc>
              <a:spcBef>
                <a:spcPts val="0"/>
              </a:spcBef>
              <a:buNone/>
            </a:pPr>
            <a:r>
              <a:rPr lang="en-US" sz="2200" dirty="0" smtClean="0"/>
              <a:t>Apocalyptic comics</a:t>
            </a:r>
          </a:p>
          <a:p>
            <a:pPr marL="0" indent="0">
              <a:lnSpc>
                <a:spcPct val="100000"/>
              </a:lnSpc>
              <a:spcBef>
                <a:spcPts val="0"/>
              </a:spcBef>
              <a:buNone/>
            </a:pPr>
            <a:r>
              <a:rPr lang="en-US" sz="2200" dirty="0" smtClean="0"/>
              <a:t>Autobiographical fiction</a:t>
            </a:r>
          </a:p>
          <a:p>
            <a:pPr marL="0" indent="0">
              <a:lnSpc>
                <a:spcPct val="100000"/>
              </a:lnSpc>
              <a:spcBef>
                <a:spcPts val="0"/>
              </a:spcBef>
              <a:buNone/>
            </a:pPr>
            <a:r>
              <a:rPr lang="en-US" sz="2200" dirty="0" smtClean="0"/>
              <a:t>Bible fiction</a:t>
            </a:r>
          </a:p>
          <a:p>
            <a:pPr marL="0" indent="0">
              <a:lnSpc>
                <a:spcPct val="100000"/>
              </a:lnSpc>
              <a:spcBef>
                <a:spcPts val="0"/>
              </a:spcBef>
              <a:buNone/>
            </a:pPr>
            <a:r>
              <a:rPr lang="en-US" sz="2200" dirty="0" smtClean="0"/>
              <a:t>Cell phone novels</a:t>
            </a:r>
          </a:p>
          <a:p>
            <a:pPr marL="0" indent="0">
              <a:lnSpc>
                <a:spcPct val="100000"/>
              </a:lnSpc>
              <a:spcBef>
                <a:spcPts val="0"/>
              </a:spcBef>
              <a:buNone/>
            </a:pPr>
            <a:r>
              <a:rPr lang="en-US" sz="2200" dirty="0" smtClean="0"/>
              <a:t>Detective and mystery  </a:t>
            </a:r>
          </a:p>
          <a:p>
            <a:pPr marL="0" indent="0">
              <a:lnSpc>
                <a:spcPct val="100000"/>
              </a:lnSpc>
              <a:spcBef>
                <a:spcPts val="0"/>
              </a:spcBef>
              <a:buNone/>
            </a:pPr>
            <a:r>
              <a:rPr lang="en-US" sz="2200" dirty="0"/>
              <a:t> </a:t>
            </a:r>
            <a:r>
              <a:rPr lang="en-US" sz="2200" dirty="0" smtClean="0"/>
              <a:t>  fiction</a:t>
            </a:r>
          </a:p>
          <a:p>
            <a:pPr marL="0" indent="0">
              <a:lnSpc>
                <a:spcPct val="100000"/>
              </a:lnSpc>
              <a:spcBef>
                <a:spcPts val="0"/>
              </a:spcBef>
              <a:buNone/>
            </a:pPr>
            <a:r>
              <a:rPr lang="en-US" sz="2200" dirty="0" smtClean="0"/>
              <a:t>Dystopian fiction</a:t>
            </a:r>
          </a:p>
          <a:p>
            <a:pPr marL="0" indent="0">
              <a:lnSpc>
                <a:spcPct val="100000"/>
              </a:lnSpc>
              <a:spcBef>
                <a:spcPts val="0"/>
              </a:spcBef>
              <a:buNone/>
            </a:pPr>
            <a:r>
              <a:rPr lang="en-US" sz="2200" dirty="0" smtClean="0"/>
              <a:t>Educational comics</a:t>
            </a:r>
          </a:p>
          <a:p>
            <a:pPr marL="0" indent="0">
              <a:lnSpc>
                <a:spcPct val="100000"/>
              </a:lnSpc>
              <a:spcBef>
                <a:spcPts val="0"/>
              </a:spcBef>
              <a:buNone/>
            </a:pPr>
            <a:r>
              <a:rPr lang="en-US" sz="2200" dirty="0" smtClean="0"/>
              <a:t>Fables</a:t>
            </a:r>
          </a:p>
          <a:p>
            <a:pPr marL="0" indent="0">
              <a:lnSpc>
                <a:spcPct val="100000"/>
              </a:lnSpc>
              <a:spcBef>
                <a:spcPts val="0"/>
              </a:spcBef>
              <a:buNone/>
            </a:pPr>
            <a:r>
              <a:rPr lang="en-US" sz="2200" dirty="0" smtClean="0"/>
              <a:t>Fan fiction</a:t>
            </a:r>
          </a:p>
          <a:p>
            <a:pPr marL="0" indent="0">
              <a:lnSpc>
                <a:spcPct val="100000"/>
              </a:lnSpc>
              <a:spcBef>
                <a:spcPts val="0"/>
              </a:spcBef>
              <a:buNone/>
            </a:pPr>
            <a:r>
              <a:rPr lang="en-US" sz="2200" dirty="0" smtClean="0"/>
              <a:t>Folk tales</a:t>
            </a:r>
          </a:p>
          <a:p>
            <a:pPr marL="0" indent="0">
              <a:lnSpc>
                <a:spcPct val="100000"/>
              </a:lnSpc>
              <a:spcBef>
                <a:spcPts val="0"/>
              </a:spcBef>
              <a:buNone/>
            </a:pPr>
            <a:r>
              <a:rPr lang="en-US" sz="2200" dirty="0" err="1" smtClean="0"/>
              <a:t>Fotonovelas</a:t>
            </a:r>
            <a:endParaRPr lang="en-US" sz="2200" dirty="0" smtClean="0"/>
          </a:p>
          <a:p>
            <a:pPr marL="0" indent="0">
              <a:lnSpc>
                <a:spcPct val="100000"/>
              </a:lnSpc>
              <a:spcBef>
                <a:spcPts val="0"/>
              </a:spcBef>
              <a:buNone/>
            </a:pPr>
            <a:r>
              <a:rPr lang="en-US" sz="2200" dirty="0" smtClean="0"/>
              <a:t>Haiku</a:t>
            </a:r>
          </a:p>
          <a:p>
            <a:pPr marL="0" indent="0">
              <a:lnSpc>
                <a:spcPct val="100000"/>
              </a:lnSpc>
              <a:spcBef>
                <a:spcPts val="0"/>
              </a:spcBef>
              <a:buNone/>
            </a:pPr>
            <a:endParaRPr lang="en-US" sz="2200" dirty="0" smtClean="0"/>
          </a:p>
          <a:p>
            <a:pPr marL="0" indent="0">
              <a:lnSpc>
                <a:spcPct val="100000"/>
              </a:lnSpc>
              <a:spcBef>
                <a:spcPts val="0"/>
              </a:spcBef>
              <a:buNone/>
            </a:pPr>
            <a:endParaRPr lang="en-US" sz="2200" dirty="0"/>
          </a:p>
        </p:txBody>
      </p:sp>
      <p:sp>
        <p:nvSpPr>
          <p:cNvPr id="4" name="Content Placeholder 2"/>
          <p:cNvSpPr txBox="1">
            <a:spLocks/>
          </p:cNvSpPr>
          <p:nvPr/>
        </p:nvSpPr>
        <p:spPr>
          <a:xfrm>
            <a:off x="3257550" y="1504949"/>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Humorous comics</a:t>
            </a:r>
          </a:p>
          <a:p>
            <a:pPr marL="0" indent="0">
              <a:lnSpc>
                <a:spcPct val="100000"/>
              </a:lnSpc>
              <a:spcBef>
                <a:spcPts val="0"/>
              </a:spcBef>
              <a:buFont typeface="Arial" panose="020B0604020202020204" pitchFamily="34" charset="0"/>
              <a:buNone/>
            </a:pPr>
            <a:r>
              <a:rPr lang="en-US" sz="2200" dirty="0" smtClean="0"/>
              <a:t>Kabuki plays</a:t>
            </a:r>
          </a:p>
          <a:p>
            <a:pPr marL="0" indent="0">
              <a:lnSpc>
                <a:spcPct val="100000"/>
              </a:lnSpc>
              <a:spcBef>
                <a:spcPts val="0"/>
              </a:spcBef>
              <a:buFont typeface="Arial" panose="020B0604020202020204" pitchFamily="34" charset="0"/>
              <a:buNone/>
            </a:pPr>
            <a:r>
              <a:rPr lang="en-US" sz="2200" dirty="0" smtClean="0"/>
              <a:t>Laudatory poetry</a:t>
            </a:r>
          </a:p>
          <a:p>
            <a:pPr marL="0" indent="0">
              <a:lnSpc>
                <a:spcPct val="100000"/>
              </a:lnSpc>
              <a:spcBef>
                <a:spcPts val="0"/>
              </a:spcBef>
              <a:buFont typeface="Arial" panose="020B0604020202020204" pitchFamily="34" charset="0"/>
              <a:buNone/>
            </a:pPr>
            <a:r>
              <a:rPr lang="en-US" sz="2200" dirty="0" smtClean="0"/>
              <a:t>Legal drama</a:t>
            </a:r>
          </a:p>
          <a:p>
            <a:pPr marL="0" indent="0">
              <a:lnSpc>
                <a:spcPct val="100000"/>
              </a:lnSpc>
              <a:spcBef>
                <a:spcPts val="0"/>
              </a:spcBef>
              <a:buFont typeface="Arial" panose="020B0604020202020204" pitchFamily="34" charset="0"/>
              <a:buNone/>
            </a:pPr>
            <a:r>
              <a:rPr lang="en-US" sz="2200" dirty="0" smtClean="0"/>
              <a:t>Legends</a:t>
            </a:r>
          </a:p>
          <a:p>
            <a:pPr marL="0" indent="0">
              <a:lnSpc>
                <a:spcPct val="100000"/>
              </a:lnSpc>
              <a:spcBef>
                <a:spcPts val="0"/>
              </a:spcBef>
              <a:buFont typeface="Arial" panose="020B0604020202020204" pitchFamily="34" charset="0"/>
              <a:buNone/>
            </a:pPr>
            <a:r>
              <a:rPr lang="en-US" sz="2200" dirty="0" smtClean="0"/>
              <a:t>Love poetry</a:t>
            </a:r>
          </a:p>
          <a:p>
            <a:pPr marL="0" indent="0">
              <a:lnSpc>
                <a:spcPct val="100000"/>
              </a:lnSpc>
              <a:spcBef>
                <a:spcPts val="0"/>
              </a:spcBef>
              <a:buFont typeface="Arial" panose="020B0604020202020204" pitchFamily="34" charset="0"/>
              <a:buNone/>
            </a:pPr>
            <a:r>
              <a:rPr lang="en-US" sz="2200" dirty="0" smtClean="0"/>
              <a:t>Magic realist fiction</a:t>
            </a:r>
          </a:p>
          <a:p>
            <a:pPr marL="0" indent="0">
              <a:lnSpc>
                <a:spcPct val="100000"/>
              </a:lnSpc>
              <a:spcBef>
                <a:spcPts val="0"/>
              </a:spcBef>
              <a:buFont typeface="Arial" panose="020B0604020202020204" pitchFamily="34" charset="0"/>
              <a:buNone/>
            </a:pPr>
            <a:r>
              <a:rPr lang="en-US" sz="2200" dirty="0" smtClean="0"/>
              <a:t>Medical fiction</a:t>
            </a:r>
          </a:p>
          <a:p>
            <a:pPr marL="0" indent="0">
              <a:lnSpc>
                <a:spcPct val="100000"/>
              </a:lnSpc>
              <a:spcBef>
                <a:spcPts val="0"/>
              </a:spcBef>
              <a:buFont typeface="Arial" panose="020B0604020202020204" pitchFamily="34" charset="0"/>
              <a:buNone/>
            </a:pPr>
            <a:r>
              <a:rPr lang="en-US" sz="2200" dirty="0" smtClean="0"/>
              <a:t>Monologues</a:t>
            </a:r>
          </a:p>
          <a:p>
            <a:pPr marL="0" indent="0">
              <a:lnSpc>
                <a:spcPct val="100000"/>
              </a:lnSpc>
              <a:spcBef>
                <a:spcPts val="0"/>
              </a:spcBef>
              <a:buFont typeface="Arial" panose="020B0604020202020204" pitchFamily="34" charset="0"/>
              <a:buNone/>
            </a:pPr>
            <a:r>
              <a:rPr lang="en-US" sz="2200" dirty="0" smtClean="0"/>
              <a:t>Noir comics</a:t>
            </a:r>
          </a:p>
          <a:p>
            <a:pPr marL="0" indent="0">
              <a:lnSpc>
                <a:spcPct val="100000"/>
              </a:lnSpc>
              <a:spcBef>
                <a:spcPts val="0"/>
              </a:spcBef>
              <a:buFont typeface="Arial" panose="020B0604020202020204" pitchFamily="34" charset="0"/>
              <a:buNone/>
            </a:pPr>
            <a:r>
              <a:rPr lang="en-US" sz="2200" dirty="0" smtClean="0"/>
              <a:t>Nonfiction comics</a:t>
            </a:r>
          </a:p>
          <a:p>
            <a:pPr marL="0" indent="0">
              <a:lnSpc>
                <a:spcPct val="100000"/>
              </a:lnSpc>
              <a:spcBef>
                <a:spcPts val="0"/>
              </a:spcBef>
              <a:buFont typeface="Arial" panose="020B0604020202020204" pitchFamily="34" charset="0"/>
              <a:buNone/>
            </a:pPr>
            <a:r>
              <a:rPr lang="en-US" sz="2200" dirty="0" smtClean="0"/>
              <a:t>Nonsense verse</a:t>
            </a:r>
          </a:p>
          <a:p>
            <a:pPr marL="0" indent="0">
              <a:lnSpc>
                <a:spcPct val="100000"/>
              </a:lnSpc>
              <a:spcBef>
                <a:spcPts val="0"/>
              </a:spcBef>
              <a:buFont typeface="Arial" panose="020B0604020202020204" pitchFamily="34" charset="0"/>
              <a:buNone/>
            </a:pPr>
            <a:r>
              <a:rPr lang="en-US" sz="2200" dirty="0" smtClean="0"/>
              <a:t>Novels of manners</a:t>
            </a:r>
          </a:p>
          <a:p>
            <a:pPr marL="0" indent="0">
              <a:lnSpc>
                <a:spcPct val="100000"/>
              </a:lnSpc>
              <a:spcBef>
                <a:spcPts val="0"/>
              </a:spcBef>
              <a:buFont typeface="Arial" panose="020B0604020202020204" pitchFamily="34" charset="0"/>
              <a:buNone/>
            </a:pPr>
            <a:r>
              <a:rPr lang="en-US" sz="2200" dirty="0" smtClean="0"/>
              <a:t>Nursery rhymes</a:t>
            </a:r>
          </a:p>
          <a:p>
            <a:pPr marL="0" indent="0">
              <a:lnSpc>
                <a:spcPct val="100000"/>
              </a:lnSpc>
              <a:spcBef>
                <a:spcPts val="0"/>
              </a:spcBef>
              <a:buFont typeface="Arial" panose="020B0604020202020204" pitchFamily="34" charset="0"/>
              <a:buNone/>
            </a:pPr>
            <a:r>
              <a:rPr lang="en-US" sz="2200" dirty="0" smtClean="0"/>
              <a:t>One-act plays</a:t>
            </a:r>
          </a:p>
          <a:p>
            <a:pPr marL="0" indent="0">
              <a:lnSpc>
                <a:spcPct val="100000"/>
              </a:lnSpc>
              <a:spcBef>
                <a:spcPts val="0"/>
              </a:spcBef>
              <a:buFont typeface="Arial" panose="020B0604020202020204" pitchFamily="34" charset="0"/>
              <a:buNone/>
            </a:pPr>
            <a:endParaRPr lang="en-US" sz="2200" dirty="0"/>
          </a:p>
        </p:txBody>
      </p:sp>
      <p:sp>
        <p:nvSpPr>
          <p:cNvPr id="5" name="Content Placeholder 2"/>
          <p:cNvSpPr txBox="1">
            <a:spLocks/>
          </p:cNvSpPr>
          <p:nvPr/>
        </p:nvSpPr>
        <p:spPr>
          <a:xfrm>
            <a:off x="6065042" y="1481138"/>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Pageants</a:t>
            </a:r>
          </a:p>
          <a:p>
            <a:pPr marL="0" indent="0">
              <a:lnSpc>
                <a:spcPct val="100000"/>
              </a:lnSpc>
              <a:spcBef>
                <a:spcPts val="0"/>
              </a:spcBef>
              <a:buFont typeface="Arial" panose="020B0604020202020204" pitchFamily="34" charset="0"/>
              <a:buNone/>
            </a:pPr>
            <a:r>
              <a:rPr lang="en-US" sz="2200" dirty="0" smtClean="0"/>
              <a:t>Parables</a:t>
            </a:r>
          </a:p>
          <a:p>
            <a:pPr marL="0" indent="0">
              <a:lnSpc>
                <a:spcPct val="100000"/>
              </a:lnSpc>
              <a:spcBef>
                <a:spcPts val="0"/>
              </a:spcBef>
              <a:buFont typeface="Arial" panose="020B0604020202020204" pitchFamily="34" charset="0"/>
              <a:buNone/>
            </a:pPr>
            <a:r>
              <a:rPr lang="en-US" sz="2200" dirty="0" smtClean="0"/>
              <a:t>Paranormal fiction</a:t>
            </a:r>
          </a:p>
          <a:p>
            <a:pPr marL="0" indent="0">
              <a:lnSpc>
                <a:spcPct val="100000"/>
              </a:lnSpc>
              <a:spcBef>
                <a:spcPts val="0"/>
              </a:spcBef>
              <a:buFont typeface="Arial" panose="020B0604020202020204" pitchFamily="34" charset="0"/>
              <a:buNone/>
            </a:pPr>
            <a:r>
              <a:rPr lang="en-US" sz="2200" dirty="0" smtClean="0"/>
              <a:t>Parodies (Literature)</a:t>
            </a:r>
          </a:p>
          <a:p>
            <a:pPr marL="0" indent="0">
              <a:lnSpc>
                <a:spcPct val="100000"/>
              </a:lnSpc>
              <a:spcBef>
                <a:spcPts val="0"/>
              </a:spcBef>
              <a:buFont typeface="Arial" panose="020B0604020202020204" pitchFamily="34" charset="0"/>
              <a:buNone/>
            </a:pPr>
            <a:r>
              <a:rPr lang="en-US" sz="2200" dirty="0" smtClean="0"/>
              <a:t>Picaresque fiction</a:t>
            </a:r>
          </a:p>
          <a:p>
            <a:pPr marL="0" indent="0">
              <a:lnSpc>
                <a:spcPct val="100000"/>
              </a:lnSpc>
              <a:spcBef>
                <a:spcPts val="0"/>
              </a:spcBef>
              <a:buFont typeface="Arial" panose="020B0604020202020204" pitchFamily="34" charset="0"/>
              <a:buNone/>
            </a:pPr>
            <a:r>
              <a:rPr lang="en-US" sz="2200" dirty="0" smtClean="0"/>
              <a:t>Protest poetry</a:t>
            </a:r>
          </a:p>
          <a:p>
            <a:pPr marL="0" indent="0">
              <a:lnSpc>
                <a:spcPct val="100000"/>
              </a:lnSpc>
              <a:spcBef>
                <a:spcPts val="0"/>
              </a:spcBef>
              <a:buFont typeface="Arial" panose="020B0604020202020204" pitchFamily="34" charset="0"/>
              <a:buNone/>
            </a:pPr>
            <a:r>
              <a:rPr lang="en-US" sz="2200" dirty="0" smtClean="0"/>
              <a:t>Puppet plays</a:t>
            </a:r>
          </a:p>
          <a:p>
            <a:pPr marL="0" indent="0">
              <a:lnSpc>
                <a:spcPct val="100000"/>
              </a:lnSpc>
              <a:spcBef>
                <a:spcPts val="0"/>
              </a:spcBef>
              <a:buFont typeface="Arial" panose="020B0604020202020204" pitchFamily="34" charset="0"/>
              <a:buNone/>
            </a:pPr>
            <a:r>
              <a:rPr lang="en-US" sz="2200" dirty="0" smtClean="0"/>
              <a:t>Quatrains</a:t>
            </a:r>
          </a:p>
          <a:p>
            <a:pPr marL="0" indent="0">
              <a:lnSpc>
                <a:spcPct val="100000"/>
              </a:lnSpc>
              <a:spcBef>
                <a:spcPts val="0"/>
              </a:spcBef>
              <a:buFont typeface="Arial" panose="020B0604020202020204" pitchFamily="34" charset="0"/>
              <a:buNone/>
            </a:pPr>
            <a:r>
              <a:rPr lang="en-US" sz="2200" dirty="0" smtClean="0"/>
              <a:t>Religious poetry</a:t>
            </a:r>
          </a:p>
          <a:p>
            <a:pPr marL="0" indent="0">
              <a:lnSpc>
                <a:spcPct val="100000"/>
              </a:lnSpc>
              <a:spcBef>
                <a:spcPts val="0"/>
              </a:spcBef>
              <a:buFont typeface="Arial" panose="020B0604020202020204" pitchFamily="34" charset="0"/>
              <a:buNone/>
            </a:pPr>
            <a:r>
              <a:rPr lang="en-US" sz="2200" dirty="0" smtClean="0"/>
              <a:t>Road fiction</a:t>
            </a:r>
          </a:p>
          <a:p>
            <a:pPr marL="0" indent="0">
              <a:lnSpc>
                <a:spcPct val="100000"/>
              </a:lnSpc>
              <a:spcBef>
                <a:spcPts val="0"/>
              </a:spcBef>
              <a:buFont typeface="Arial" panose="020B0604020202020204" pitchFamily="34" charset="0"/>
              <a:buNone/>
            </a:pPr>
            <a:r>
              <a:rPr lang="en-US" sz="2200" dirty="0" err="1" smtClean="0"/>
              <a:t>Robinsonades</a:t>
            </a:r>
            <a:endParaRPr lang="en-US" sz="2200" dirty="0" smtClean="0"/>
          </a:p>
          <a:p>
            <a:pPr marL="0" indent="0">
              <a:lnSpc>
                <a:spcPct val="100000"/>
              </a:lnSpc>
              <a:spcBef>
                <a:spcPts val="0"/>
              </a:spcBef>
              <a:buFont typeface="Arial" panose="020B0604020202020204" pitchFamily="34" charset="0"/>
              <a:buNone/>
            </a:pPr>
            <a:r>
              <a:rPr lang="en-US" sz="2200" dirty="0" smtClean="0"/>
              <a:t>Romance fiction</a:t>
            </a:r>
          </a:p>
          <a:p>
            <a:pPr marL="0" indent="0">
              <a:lnSpc>
                <a:spcPct val="100000"/>
              </a:lnSpc>
              <a:spcBef>
                <a:spcPts val="0"/>
              </a:spcBef>
              <a:buNone/>
            </a:pPr>
            <a:r>
              <a:rPr lang="en-US" sz="2200" dirty="0"/>
              <a:t>Romans à </a:t>
            </a:r>
            <a:r>
              <a:rPr lang="en-US" sz="2200" dirty="0" smtClean="0"/>
              <a:t>clef</a:t>
            </a:r>
          </a:p>
          <a:p>
            <a:pPr marL="0" indent="0">
              <a:lnSpc>
                <a:spcPct val="100000"/>
              </a:lnSpc>
              <a:spcBef>
                <a:spcPts val="0"/>
              </a:spcBef>
              <a:buNone/>
            </a:pPr>
            <a:r>
              <a:rPr lang="en-US" sz="2200" dirty="0"/>
              <a:t>Satires (Literature) </a:t>
            </a:r>
            <a:endParaRPr lang="en-US" sz="2200" dirty="0" smtClean="0"/>
          </a:p>
          <a:p>
            <a:pPr marL="0" indent="0">
              <a:lnSpc>
                <a:spcPct val="100000"/>
              </a:lnSpc>
              <a:spcBef>
                <a:spcPts val="0"/>
              </a:spcBef>
              <a:buNone/>
            </a:pPr>
            <a:r>
              <a:rPr lang="en-US" sz="2200" dirty="0" smtClean="0"/>
              <a:t>Sentimental comedies</a:t>
            </a:r>
            <a:endParaRPr lang="en-US" sz="2200" dirty="0"/>
          </a:p>
        </p:txBody>
      </p:sp>
      <p:sp>
        <p:nvSpPr>
          <p:cNvPr id="7" name="Content Placeholder 2"/>
          <p:cNvSpPr txBox="1">
            <a:spLocks/>
          </p:cNvSpPr>
          <p:nvPr/>
        </p:nvSpPr>
        <p:spPr>
          <a:xfrm>
            <a:off x="9046366" y="1481137"/>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Society verse</a:t>
            </a:r>
          </a:p>
          <a:p>
            <a:pPr marL="0" indent="0">
              <a:lnSpc>
                <a:spcPct val="100000"/>
              </a:lnSpc>
              <a:spcBef>
                <a:spcPts val="0"/>
              </a:spcBef>
              <a:buFont typeface="Arial" panose="020B0604020202020204" pitchFamily="34" charset="0"/>
              <a:buNone/>
            </a:pPr>
            <a:r>
              <a:rPr lang="en-US" sz="2200" dirty="0" smtClean="0"/>
              <a:t>Space operas (Fiction)</a:t>
            </a:r>
          </a:p>
          <a:p>
            <a:pPr marL="0" indent="0">
              <a:lnSpc>
                <a:spcPct val="100000"/>
              </a:lnSpc>
              <a:spcBef>
                <a:spcPts val="0"/>
              </a:spcBef>
              <a:buFont typeface="Arial" panose="020B0604020202020204" pitchFamily="34" charset="0"/>
              <a:buNone/>
            </a:pPr>
            <a:r>
              <a:rPr lang="en-US" sz="2200" dirty="0" smtClean="0"/>
              <a:t>Spoken word poetry</a:t>
            </a:r>
          </a:p>
          <a:p>
            <a:pPr marL="0" indent="0">
              <a:lnSpc>
                <a:spcPct val="100000"/>
              </a:lnSpc>
              <a:spcBef>
                <a:spcPts val="0"/>
              </a:spcBef>
              <a:buFont typeface="Arial" panose="020B0604020202020204" pitchFamily="34" charset="0"/>
              <a:buNone/>
            </a:pPr>
            <a:r>
              <a:rPr lang="en-US" sz="2200" dirty="0" smtClean="0"/>
              <a:t>Sports comics</a:t>
            </a:r>
          </a:p>
          <a:p>
            <a:pPr marL="0" indent="0">
              <a:lnSpc>
                <a:spcPct val="100000"/>
              </a:lnSpc>
              <a:spcBef>
                <a:spcPts val="0"/>
              </a:spcBef>
              <a:buFont typeface="Arial" panose="020B0604020202020204" pitchFamily="34" charset="0"/>
              <a:buNone/>
            </a:pPr>
            <a:r>
              <a:rPr lang="en-US" sz="2200" dirty="0" smtClean="0"/>
              <a:t>Steampunk fiction</a:t>
            </a:r>
          </a:p>
          <a:p>
            <a:pPr marL="0" indent="0">
              <a:lnSpc>
                <a:spcPct val="100000"/>
              </a:lnSpc>
              <a:spcBef>
                <a:spcPts val="0"/>
              </a:spcBef>
              <a:buFont typeface="Arial" panose="020B0604020202020204" pitchFamily="34" charset="0"/>
              <a:buNone/>
            </a:pPr>
            <a:r>
              <a:rPr lang="en-US" sz="2200" dirty="0" smtClean="0"/>
              <a:t>Stories in rhyme</a:t>
            </a:r>
          </a:p>
          <a:p>
            <a:pPr marL="0" indent="0">
              <a:lnSpc>
                <a:spcPct val="100000"/>
              </a:lnSpc>
              <a:spcBef>
                <a:spcPts val="0"/>
              </a:spcBef>
              <a:buFont typeface="Arial" panose="020B0604020202020204" pitchFamily="34" charset="0"/>
              <a:buNone/>
            </a:pPr>
            <a:r>
              <a:rPr lang="en-US" sz="2200" dirty="0" smtClean="0"/>
              <a:t>Superhero comics</a:t>
            </a:r>
          </a:p>
          <a:p>
            <a:pPr marL="0" indent="0">
              <a:lnSpc>
                <a:spcPct val="100000"/>
              </a:lnSpc>
              <a:spcBef>
                <a:spcPts val="0"/>
              </a:spcBef>
              <a:buFont typeface="Arial" panose="020B0604020202020204" pitchFamily="34" charset="0"/>
              <a:buNone/>
            </a:pPr>
            <a:r>
              <a:rPr lang="en-US" sz="2200" dirty="0" smtClean="0"/>
              <a:t>Tall tales</a:t>
            </a:r>
          </a:p>
          <a:p>
            <a:pPr marL="0" indent="0">
              <a:lnSpc>
                <a:spcPct val="100000"/>
              </a:lnSpc>
              <a:spcBef>
                <a:spcPts val="0"/>
              </a:spcBef>
              <a:buFont typeface="Arial" panose="020B0604020202020204" pitchFamily="34" charset="0"/>
              <a:buNone/>
            </a:pPr>
            <a:r>
              <a:rPr lang="en-US" sz="2200" dirty="0" smtClean="0"/>
              <a:t>Ten-minute plays</a:t>
            </a:r>
          </a:p>
          <a:p>
            <a:pPr marL="0" indent="0">
              <a:lnSpc>
                <a:spcPct val="100000"/>
              </a:lnSpc>
              <a:spcBef>
                <a:spcPts val="0"/>
              </a:spcBef>
              <a:buFont typeface="Arial" panose="020B0604020202020204" pitchFamily="34" charset="0"/>
              <a:buNone/>
            </a:pPr>
            <a:r>
              <a:rPr lang="en-US" sz="2200" dirty="0" smtClean="0"/>
              <a:t>Thrillers (Fiction)</a:t>
            </a:r>
          </a:p>
          <a:p>
            <a:pPr marL="0" indent="0">
              <a:lnSpc>
                <a:spcPct val="100000"/>
              </a:lnSpc>
              <a:spcBef>
                <a:spcPts val="0"/>
              </a:spcBef>
              <a:buFont typeface="Arial" panose="020B0604020202020204" pitchFamily="34" charset="0"/>
              <a:buNone/>
            </a:pPr>
            <a:r>
              <a:rPr lang="en-US" sz="2200" dirty="0" smtClean="0"/>
              <a:t>Tijuana bibles</a:t>
            </a:r>
          </a:p>
          <a:p>
            <a:pPr marL="0" indent="0">
              <a:lnSpc>
                <a:spcPct val="100000"/>
              </a:lnSpc>
              <a:spcBef>
                <a:spcPts val="0"/>
              </a:spcBef>
              <a:buFont typeface="Arial" panose="020B0604020202020204" pitchFamily="34" charset="0"/>
              <a:buNone/>
            </a:pPr>
            <a:r>
              <a:rPr lang="en-US" sz="2200" dirty="0" smtClean="0"/>
              <a:t>Time-travel fiction</a:t>
            </a:r>
          </a:p>
          <a:p>
            <a:pPr marL="0" indent="0">
              <a:lnSpc>
                <a:spcPct val="100000"/>
              </a:lnSpc>
              <a:spcBef>
                <a:spcPts val="0"/>
              </a:spcBef>
              <a:buFont typeface="Arial" panose="020B0604020202020204" pitchFamily="34" charset="0"/>
              <a:buNone/>
            </a:pPr>
            <a:r>
              <a:rPr lang="en-US" sz="2200" dirty="0" smtClean="0"/>
              <a:t>True crime comics</a:t>
            </a:r>
          </a:p>
          <a:p>
            <a:pPr marL="0" indent="0">
              <a:lnSpc>
                <a:spcPct val="100000"/>
              </a:lnSpc>
              <a:spcBef>
                <a:spcPts val="0"/>
              </a:spcBef>
              <a:buFont typeface="Arial" panose="020B0604020202020204" pitchFamily="34" charset="0"/>
              <a:buNone/>
            </a:pPr>
            <a:r>
              <a:rPr lang="en-US" sz="2200" dirty="0" smtClean="0"/>
              <a:t>Urban fiction</a:t>
            </a:r>
          </a:p>
          <a:p>
            <a:pPr marL="0" indent="0">
              <a:lnSpc>
                <a:spcPct val="100000"/>
              </a:lnSpc>
              <a:spcBef>
                <a:spcPts val="0"/>
              </a:spcBef>
              <a:buFont typeface="Arial" panose="020B0604020202020204" pitchFamily="34" charset="0"/>
              <a:buNone/>
            </a:pPr>
            <a:r>
              <a:rPr lang="en-US" sz="2200" dirty="0" smtClean="0"/>
              <a:t>Yue </a:t>
            </a:r>
            <a:r>
              <a:rPr lang="en-US" sz="2200" dirty="0" err="1" smtClean="0"/>
              <a:t>fu</a:t>
            </a:r>
            <a:endParaRPr lang="en-US" sz="2200" dirty="0" smtClean="0"/>
          </a:p>
        </p:txBody>
      </p:sp>
    </p:spTree>
    <p:extLst>
      <p:ext uri="{BB962C8B-B14F-4D97-AF65-F5344CB8AC3E}">
        <p14:creationId xmlns:p14="http://schemas.microsoft.com/office/powerpoint/2010/main" val="27715254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Reminder:</a:t>
            </a:r>
            <a:r>
              <a:rPr lang="en-US" dirty="0" smtClean="0"/>
              <a:t> Assign to both individual works </a:t>
            </a:r>
            <a:r>
              <a:rPr lang="en-US" i="1" dirty="0" smtClean="0"/>
              <a:t>and</a:t>
            </a:r>
            <a:r>
              <a:rPr lang="en-US" dirty="0" smtClean="0"/>
              <a:t> compilations by one or multiple authors</a:t>
            </a:r>
            <a:endParaRPr lang="en-US" dirty="0"/>
          </a:p>
        </p:txBody>
      </p:sp>
      <p:pic>
        <p:nvPicPr>
          <p:cNvPr id="1026" name="Picture 2" descr="http://th00.deviantart.net/fs70/PRE/f/2013/073/d/c/the_tell_tale_heart_by_improbabilitydrive-d5y2hq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58" y="1945604"/>
            <a:ext cx="3006730" cy="3734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wnload-audiobooks.net/uploads/posts/2015-01/1420210873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31" y="1936323"/>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6405" y="5925039"/>
            <a:ext cx="11790345" cy="646331"/>
          </a:xfrm>
          <a:prstGeom prst="rect">
            <a:avLst/>
          </a:prstGeom>
          <a:noFill/>
        </p:spPr>
        <p:txBody>
          <a:bodyPr wrap="square" rtlCol="0">
            <a:spAutoFit/>
          </a:bodyPr>
          <a:lstStyle/>
          <a:p>
            <a:r>
              <a:rPr lang="en-US" dirty="0" smtClean="0"/>
              <a:t>       655 _7  Horror fiction. $2 </a:t>
            </a:r>
            <a:r>
              <a:rPr lang="en-US" dirty="0" err="1" smtClean="0"/>
              <a:t>lcgft</a:t>
            </a:r>
            <a:r>
              <a:rPr lang="en-US" dirty="0" smtClean="0"/>
              <a:t>		655 _7  Horror fiction. $2 </a:t>
            </a:r>
            <a:r>
              <a:rPr lang="en-US" dirty="0" err="1" smtClean="0"/>
              <a:t>lcgft</a:t>
            </a:r>
            <a:r>
              <a:rPr lang="en-US" dirty="0" smtClean="0"/>
              <a:t>	     655 </a:t>
            </a:r>
            <a:r>
              <a:rPr lang="en-US" dirty="0"/>
              <a:t>_7  Horror fiction. $2 </a:t>
            </a:r>
            <a:r>
              <a:rPr lang="en-US" dirty="0" err="1" smtClean="0"/>
              <a:t>lcgft</a:t>
            </a:r>
            <a:endParaRPr lang="en-US" dirty="0" smtClean="0"/>
          </a:p>
          <a:p>
            <a:r>
              <a:rPr lang="en-US" dirty="0" smtClean="0"/>
              <a:t>       655 _7  Short stories. $2 </a:t>
            </a:r>
            <a:r>
              <a:rPr lang="en-US" dirty="0" err="1" smtClean="0"/>
              <a:t>lcgft</a:t>
            </a:r>
            <a:r>
              <a:rPr lang="en-US" dirty="0" smtClean="0"/>
              <a:t>		655 _7  Short stories. $2 </a:t>
            </a:r>
            <a:r>
              <a:rPr lang="en-US" dirty="0" err="1" smtClean="0"/>
              <a:t>lcgft</a:t>
            </a:r>
            <a:r>
              <a:rPr lang="en-US" dirty="0" smtClean="0"/>
              <a:t>		     655 _7  Short stories. $2 </a:t>
            </a:r>
            <a:r>
              <a:rPr lang="en-US" dirty="0" err="1" smtClean="0"/>
              <a:t>lcgft</a:t>
            </a:r>
            <a:endParaRPr lang="en-US" dirty="0"/>
          </a:p>
        </p:txBody>
      </p:sp>
      <p:pic>
        <p:nvPicPr>
          <p:cNvPr id="1032" name="Picture 8" descr="https://vaultofevil.files.wordpress.com/2007/09/0cuddenhorror.gif?w=262&amp;h=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299" y="1945604"/>
            <a:ext cx="2520506" cy="374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38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Practice</a:t>
            </a:r>
            <a:endParaRPr lang="en-US" dirty="0"/>
          </a:p>
        </p:txBody>
      </p:sp>
      <p:sp>
        <p:nvSpPr>
          <p:cNvPr id="3" name="Content Placeholder 2"/>
          <p:cNvSpPr>
            <a:spLocks noGrp="1"/>
          </p:cNvSpPr>
          <p:nvPr>
            <p:ph idx="1"/>
          </p:nvPr>
        </p:nvSpPr>
        <p:spPr/>
        <p:txBody>
          <a:bodyPr/>
          <a:lstStyle/>
          <a:p>
            <a:r>
              <a:rPr lang="en-US" dirty="0" smtClean="0"/>
              <a:t>For the time being, LC recommends assigning subjects as you do now, according to policies in the </a:t>
            </a:r>
            <a:r>
              <a:rPr lang="en-US" i="1" dirty="0" smtClean="0"/>
              <a:t>Subject Headings Manual</a:t>
            </a:r>
          </a:p>
          <a:p>
            <a:r>
              <a:rPr lang="en-US" dirty="0" smtClean="0"/>
              <a:t>In addition, assign LCGFT literature terms both to individual works and compilations</a:t>
            </a:r>
          </a:p>
          <a:p>
            <a:r>
              <a:rPr lang="en-US" dirty="0" smtClean="0"/>
              <a:t>Consider also adding audience and creator/contributor aspects in 385 and 386</a:t>
            </a:r>
            <a:endParaRPr lang="en-US" dirty="0"/>
          </a:p>
        </p:txBody>
      </p:sp>
    </p:spTree>
    <p:extLst>
      <p:ext uri="{BB962C8B-B14F-4D97-AF65-F5344CB8AC3E}">
        <p14:creationId xmlns:p14="http://schemas.microsoft.com/office/powerpoint/2010/main" val="358719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a:t>245 </a:t>
            </a:r>
            <a:r>
              <a:rPr lang="en-US" dirty="0" smtClean="0"/>
              <a:t>04  The </a:t>
            </a:r>
            <a:r>
              <a:rPr lang="en-US" dirty="0"/>
              <a:t>greatest Russian stories of crime and suspense / </a:t>
            </a:r>
            <a:r>
              <a:rPr lang="en-US" dirty="0" smtClean="0"/>
              <a:t>$c </a:t>
            </a:r>
            <a:r>
              <a:rPr lang="en-US" dirty="0"/>
              <a:t>edited by </a:t>
            </a:r>
            <a:r>
              <a:rPr lang="en-US" dirty="0" smtClean="0"/>
              <a:t>	   Otto </a:t>
            </a:r>
            <a:r>
              <a:rPr lang="en-US" dirty="0" err="1"/>
              <a:t>Penzler</a:t>
            </a:r>
            <a:r>
              <a:rPr lang="en-US" dirty="0" smtClean="0"/>
              <a:t>.</a:t>
            </a:r>
          </a:p>
          <a:p>
            <a:pPr marL="0" indent="0">
              <a:buNone/>
            </a:pPr>
            <a:r>
              <a:rPr lang="en-US" dirty="0">
                <a:solidFill>
                  <a:srgbClr val="00B0F0"/>
                </a:solidFill>
              </a:rPr>
              <a:t>386 </a:t>
            </a:r>
            <a:r>
              <a:rPr lang="en-US" dirty="0" smtClean="0">
                <a:solidFill>
                  <a:srgbClr val="00B0F0"/>
                </a:solidFill>
              </a:rPr>
              <a:t>__  $n </a:t>
            </a:r>
            <a:r>
              <a:rPr lang="en-US" dirty="0" err="1">
                <a:solidFill>
                  <a:srgbClr val="00B0F0"/>
                </a:solidFill>
              </a:rPr>
              <a:t>nat</a:t>
            </a:r>
            <a:r>
              <a:rPr lang="en-US" dirty="0">
                <a:solidFill>
                  <a:srgbClr val="00B0F0"/>
                </a:solidFill>
              </a:rPr>
              <a:t> </a:t>
            </a:r>
            <a:r>
              <a:rPr lang="en-US" dirty="0" smtClean="0">
                <a:solidFill>
                  <a:srgbClr val="00B0F0"/>
                </a:solidFill>
              </a:rPr>
              <a:t>$a </a:t>
            </a:r>
            <a:r>
              <a:rPr lang="en-US" dirty="0">
                <a:solidFill>
                  <a:srgbClr val="00B0F0"/>
                </a:solidFill>
              </a:rPr>
              <a:t>Russians </a:t>
            </a:r>
            <a:r>
              <a:rPr lang="en-US" dirty="0" smtClean="0">
                <a:solidFill>
                  <a:srgbClr val="00B0F0"/>
                </a:solidFill>
              </a:rPr>
              <a:t>$2 </a:t>
            </a:r>
            <a:r>
              <a:rPr lang="en-US" dirty="0" err="1" smtClean="0">
                <a:solidFill>
                  <a:srgbClr val="00B0F0"/>
                </a:solidFill>
              </a:rPr>
              <a:t>lcsh</a:t>
            </a:r>
            <a:endParaRPr lang="en-US" dirty="0" smtClean="0">
              <a:solidFill>
                <a:srgbClr val="00B0F0"/>
              </a:solidFill>
            </a:endParaRPr>
          </a:p>
          <a:p>
            <a:pPr marL="0" indent="0">
              <a:buNone/>
            </a:pPr>
            <a:r>
              <a:rPr lang="en-US" dirty="0"/>
              <a:t>650 </a:t>
            </a:r>
            <a:r>
              <a:rPr lang="en-US" dirty="0" smtClean="0"/>
              <a:t>_0  Detective </a:t>
            </a:r>
            <a:r>
              <a:rPr lang="en-US" dirty="0"/>
              <a:t>and mystery stories, Russian </a:t>
            </a:r>
            <a:r>
              <a:rPr lang="en-US" dirty="0" smtClean="0"/>
              <a:t>$v </a:t>
            </a:r>
            <a:r>
              <a:rPr lang="en-US" dirty="0"/>
              <a:t>Translations into English.</a:t>
            </a:r>
          </a:p>
          <a:p>
            <a:pPr marL="0" indent="0">
              <a:buNone/>
            </a:pPr>
            <a:r>
              <a:rPr lang="en-US" dirty="0"/>
              <a:t>650 </a:t>
            </a:r>
            <a:r>
              <a:rPr lang="en-US" dirty="0" smtClean="0"/>
              <a:t>_0  Suspense </a:t>
            </a:r>
            <a:r>
              <a:rPr lang="en-US" dirty="0"/>
              <a:t>fiction, Russian </a:t>
            </a:r>
            <a:r>
              <a:rPr lang="en-US" dirty="0" smtClean="0"/>
              <a:t>$v </a:t>
            </a:r>
            <a:r>
              <a:rPr lang="en-US" dirty="0"/>
              <a:t>Translations into English.</a:t>
            </a:r>
          </a:p>
          <a:p>
            <a:pPr marL="0" indent="0">
              <a:buNone/>
            </a:pPr>
            <a:r>
              <a:rPr lang="en-US" dirty="0"/>
              <a:t>650 </a:t>
            </a:r>
            <a:r>
              <a:rPr lang="en-US" dirty="0" smtClean="0"/>
              <a:t>_0  Short </a:t>
            </a:r>
            <a:r>
              <a:rPr lang="en-US" dirty="0"/>
              <a:t>stories, Russian </a:t>
            </a:r>
            <a:r>
              <a:rPr lang="en-US" dirty="0" smtClean="0"/>
              <a:t>$v </a:t>
            </a:r>
            <a:r>
              <a:rPr lang="en-US" dirty="0"/>
              <a:t>Translations into English</a:t>
            </a:r>
            <a:r>
              <a:rPr lang="en-US" dirty="0" smtClean="0"/>
              <a:t>.</a:t>
            </a:r>
          </a:p>
          <a:p>
            <a:pPr marL="0" indent="0">
              <a:buNone/>
            </a:pPr>
            <a:r>
              <a:rPr lang="en-US" dirty="0">
                <a:solidFill>
                  <a:srgbClr val="FF0000"/>
                </a:solidFill>
              </a:rPr>
              <a:t>655 </a:t>
            </a:r>
            <a:r>
              <a:rPr lang="en-US" dirty="0" smtClean="0">
                <a:solidFill>
                  <a:srgbClr val="FF0000"/>
                </a:solidFill>
              </a:rPr>
              <a:t>_7  Detective </a:t>
            </a:r>
            <a:r>
              <a:rPr lang="en-US" dirty="0">
                <a:solidFill>
                  <a:srgbClr val="FF0000"/>
                </a:solidFill>
              </a:rPr>
              <a:t>and mystery fiction.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Suspense </a:t>
            </a:r>
            <a:r>
              <a:rPr lang="en-US" dirty="0">
                <a:solidFill>
                  <a:srgbClr val="FF0000"/>
                </a:solidFill>
              </a:rPr>
              <a:t>fiction.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_7  Short </a:t>
            </a:r>
            <a:r>
              <a:rPr lang="en-US" dirty="0">
                <a:solidFill>
                  <a:srgbClr val="FF0000"/>
                </a:solidFill>
              </a:rPr>
              <a:t>stories.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377747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a:t>245 04  The Oxford anthology of African-American poetry / </a:t>
            </a:r>
            <a:r>
              <a:rPr lang="en-US" dirty="0" smtClean="0"/>
              <a:t>$c </a:t>
            </a:r>
            <a:r>
              <a:rPr lang="en-US" dirty="0"/>
              <a:t>edited by </a:t>
            </a:r>
            <a:r>
              <a:rPr lang="en-US" dirty="0" smtClean="0"/>
              <a:t>	   Arnold </a:t>
            </a:r>
            <a:r>
              <a:rPr lang="en-US" dirty="0" err="1"/>
              <a:t>Rampersad</a:t>
            </a:r>
            <a:r>
              <a:rPr lang="en-US" dirty="0"/>
              <a:t> ; associate editor, Hilary Herbold</a:t>
            </a:r>
            <a:r>
              <a:rPr lang="en-US" dirty="0" smtClean="0"/>
              <a:t>.</a:t>
            </a:r>
          </a:p>
          <a:p>
            <a:pPr marL="0" indent="0">
              <a:buNone/>
            </a:pPr>
            <a:r>
              <a:rPr lang="en-US" dirty="0" smtClean="0">
                <a:solidFill>
                  <a:srgbClr val="00B0F0"/>
                </a:solidFill>
              </a:rPr>
              <a:t>386 __  $n eth $a African Americans $2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Americans $2 </a:t>
            </a:r>
            <a:r>
              <a:rPr lang="en-US" dirty="0" err="1" smtClean="0">
                <a:solidFill>
                  <a:srgbClr val="00B0F0"/>
                </a:solidFill>
              </a:rPr>
              <a:t>lcsh</a:t>
            </a:r>
            <a:endParaRPr lang="en-US" dirty="0" smtClean="0">
              <a:solidFill>
                <a:srgbClr val="00B0F0"/>
              </a:solidFill>
            </a:endParaRPr>
          </a:p>
          <a:p>
            <a:pPr marL="0" indent="0">
              <a:buNone/>
            </a:pPr>
            <a:r>
              <a:rPr lang="en-US" dirty="0"/>
              <a:t>650 </a:t>
            </a:r>
            <a:r>
              <a:rPr lang="en-US" dirty="0" smtClean="0"/>
              <a:t>_0  American poetry $x African American authors.</a:t>
            </a:r>
            <a:endParaRPr lang="en-US" dirty="0"/>
          </a:p>
          <a:p>
            <a:pPr marL="0" indent="0">
              <a:buNone/>
            </a:pPr>
            <a:r>
              <a:rPr lang="en-US" dirty="0"/>
              <a:t>650 </a:t>
            </a:r>
            <a:r>
              <a:rPr lang="en-US" dirty="0" smtClean="0"/>
              <a:t>_0  African Americans $v Poetry.</a:t>
            </a:r>
            <a:endParaRPr lang="en-US" dirty="0"/>
          </a:p>
          <a:p>
            <a:pPr marL="0" indent="0">
              <a:buNone/>
            </a:pPr>
            <a:r>
              <a:rPr lang="en-US" dirty="0" smtClean="0">
                <a:solidFill>
                  <a:srgbClr val="FF0000"/>
                </a:solidFill>
              </a:rPr>
              <a:t>655 _7  Poetry. $2 </a:t>
            </a:r>
            <a:r>
              <a:rPr lang="en-US" dirty="0" err="1">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56103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9563" y="14097"/>
            <a:ext cx="8605266" cy="6843903"/>
          </a:xfrm>
          <a:prstGeom prst="rect">
            <a:avLst/>
          </a:prstGeom>
        </p:spPr>
      </p:pic>
      <p:sp>
        <p:nvSpPr>
          <p:cNvPr id="3" name="TextBox 2"/>
          <p:cNvSpPr txBox="1"/>
          <p:nvPr/>
        </p:nvSpPr>
        <p:spPr>
          <a:xfrm>
            <a:off x="4928616" y="1527048"/>
            <a:ext cx="5120640" cy="338554"/>
          </a:xfrm>
          <a:prstGeom prst="rect">
            <a:avLst/>
          </a:prstGeom>
          <a:noFill/>
        </p:spPr>
        <p:txBody>
          <a:bodyPr wrap="square" rtlCol="0">
            <a:spAutoFit/>
          </a:bodyPr>
          <a:lstStyle/>
          <a:p>
            <a:r>
              <a:rPr lang="en-US" sz="1600" dirty="0">
                <a:solidFill>
                  <a:srgbClr val="7030A0"/>
                </a:solidFill>
              </a:rPr>
              <a:t>http://</a:t>
            </a:r>
            <a:r>
              <a:rPr lang="en-US" sz="1600" dirty="0" smtClean="0">
                <a:solidFill>
                  <a:srgbClr val="7030A0"/>
                </a:solidFill>
              </a:rPr>
              <a:t>www.loc.gov/standards/valuelist/lcdgt.html</a:t>
            </a:r>
            <a:endParaRPr lang="en-US" dirty="0">
              <a:solidFill>
                <a:srgbClr val="7030A0"/>
              </a:solidFill>
            </a:endParaRPr>
          </a:p>
        </p:txBody>
      </p:sp>
    </p:spTree>
    <p:extLst>
      <p:ext uri="{BB962C8B-B14F-4D97-AF65-F5344CB8AC3E}">
        <p14:creationId xmlns:p14="http://schemas.microsoft.com/office/powerpoint/2010/main" val="3454660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994330"/>
          </a:xfrm>
        </p:spPr>
        <p:txBody>
          <a:bodyPr/>
          <a:lstStyle/>
          <a:p>
            <a:r>
              <a:rPr lang="en-US" dirty="0" smtClean="0"/>
              <a:t>Examples</a:t>
            </a:r>
            <a:endParaRPr lang="en-US" dirty="0"/>
          </a:p>
        </p:txBody>
      </p:sp>
      <p:sp>
        <p:nvSpPr>
          <p:cNvPr id="3" name="Content Placeholder 2"/>
          <p:cNvSpPr>
            <a:spLocks noGrp="1"/>
          </p:cNvSpPr>
          <p:nvPr>
            <p:ph idx="1"/>
          </p:nvPr>
        </p:nvSpPr>
        <p:spPr>
          <a:xfrm>
            <a:off x="752474" y="914401"/>
            <a:ext cx="11172826" cy="5943599"/>
          </a:xfrm>
        </p:spPr>
        <p:txBody>
          <a:bodyPr>
            <a:normAutofit fontScale="70000" lnSpcReduction="20000"/>
          </a:bodyPr>
          <a:lstStyle/>
          <a:p>
            <a:pPr marL="0" indent="0">
              <a:lnSpc>
                <a:spcPct val="120000"/>
              </a:lnSpc>
              <a:buNone/>
            </a:pPr>
            <a:r>
              <a:rPr lang="en-US" dirty="0" smtClean="0"/>
              <a:t>  245 </a:t>
            </a:r>
            <a:r>
              <a:rPr lang="en-US" dirty="0"/>
              <a:t>04 </a:t>
            </a:r>
            <a:r>
              <a:rPr lang="en-US" dirty="0" smtClean="0"/>
              <a:t> Night </a:t>
            </a:r>
            <a:r>
              <a:rPr lang="en-US" dirty="0"/>
              <a:t>is gone, day is still coming : </a:t>
            </a:r>
            <a:r>
              <a:rPr lang="en-US" dirty="0" smtClean="0"/>
              <a:t>$b </a:t>
            </a:r>
            <a:r>
              <a:rPr lang="en-US" dirty="0"/>
              <a:t>stories and poems by </a:t>
            </a:r>
            <a:r>
              <a:rPr lang="en-US" dirty="0" smtClean="0"/>
              <a:t>American </a:t>
            </a:r>
            <a:r>
              <a:rPr lang="en-US" dirty="0"/>
              <a:t>Indian teens and </a:t>
            </a:r>
            <a:r>
              <a:rPr lang="en-US" dirty="0" smtClean="0"/>
              <a:t>young         	adults </a:t>
            </a:r>
            <a:r>
              <a:rPr lang="en-US" dirty="0"/>
              <a:t>/ </a:t>
            </a:r>
            <a:r>
              <a:rPr lang="en-US" dirty="0" smtClean="0"/>
              <a:t>$c </a:t>
            </a:r>
            <a:r>
              <a:rPr lang="en-US" dirty="0"/>
              <a:t>edited by Annette </a:t>
            </a:r>
            <a:r>
              <a:rPr lang="en-US" dirty="0" err="1" smtClean="0"/>
              <a:t>Piña</a:t>
            </a:r>
            <a:r>
              <a:rPr lang="en-US" dirty="0" smtClean="0"/>
              <a:t> </a:t>
            </a:r>
            <a:r>
              <a:rPr lang="en-US" dirty="0"/>
              <a:t>Ochoa, Betsy Franco, and Traci L. </a:t>
            </a:r>
            <a:r>
              <a:rPr lang="en-US" dirty="0" err="1"/>
              <a:t>Gourdine</a:t>
            </a:r>
            <a:r>
              <a:rPr lang="en-US" dirty="0"/>
              <a:t>.</a:t>
            </a:r>
            <a:endParaRPr lang="en-US" dirty="0" smtClean="0"/>
          </a:p>
          <a:p>
            <a:pPr marL="0" indent="0">
              <a:buNone/>
            </a:pPr>
            <a:r>
              <a:rPr lang="en-US" dirty="0" smtClean="0"/>
              <a:t>  </a:t>
            </a:r>
            <a:r>
              <a:rPr lang="en-US" dirty="0" smtClean="0">
                <a:solidFill>
                  <a:srgbClr val="00B0F0"/>
                </a:solidFill>
              </a:rPr>
              <a:t>386 __  $n eth $a American Indians $2 </a:t>
            </a:r>
            <a:r>
              <a:rPr lang="en-US" dirty="0" err="1" smtClean="0">
                <a:solidFill>
                  <a:srgbClr val="00B0F0"/>
                </a:solidFill>
              </a:rPr>
              <a:t>ericd</a:t>
            </a:r>
            <a:endParaRPr lang="en-US" dirty="0" smtClean="0">
              <a:solidFill>
                <a:srgbClr val="00B0F0"/>
              </a:solidFill>
            </a:endParaRPr>
          </a:p>
          <a:p>
            <a:pPr marL="0" indent="0">
              <a:buNone/>
            </a:pPr>
            <a:r>
              <a:rPr lang="en-US" dirty="0" smtClean="0">
                <a:solidFill>
                  <a:srgbClr val="00B0F0"/>
                </a:solidFill>
              </a:rPr>
              <a:t>  386 __  $n eth $</a:t>
            </a:r>
            <a:r>
              <a:rPr lang="en-US" dirty="0">
                <a:solidFill>
                  <a:srgbClr val="00B0F0"/>
                </a:solidFill>
              </a:rPr>
              <a:t>a Indians of North </a:t>
            </a:r>
            <a:r>
              <a:rPr lang="en-US" dirty="0" smtClean="0">
                <a:solidFill>
                  <a:srgbClr val="00B0F0"/>
                </a:solidFill>
              </a:rPr>
              <a:t>America $</a:t>
            </a:r>
            <a:r>
              <a:rPr lang="en-US" dirty="0">
                <a:solidFill>
                  <a:srgbClr val="00B0F0"/>
                </a:solidFill>
              </a:rPr>
              <a:t>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  386 __  $n </a:t>
            </a:r>
            <a:r>
              <a:rPr lang="en-US" dirty="0" err="1" smtClean="0">
                <a:solidFill>
                  <a:srgbClr val="00B0F0"/>
                </a:solidFill>
              </a:rPr>
              <a:t>nat</a:t>
            </a:r>
            <a:r>
              <a:rPr lang="en-US" dirty="0" smtClean="0">
                <a:solidFill>
                  <a:srgbClr val="00B0F0"/>
                </a:solidFill>
              </a:rPr>
              <a:t> $a Americans $2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  386 __  $n age $a Teenagers $a Young adults $2 </a:t>
            </a:r>
            <a:r>
              <a:rPr lang="en-US" dirty="0" err="1" smtClean="0">
                <a:solidFill>
                  <a:srgbClr val="00B0F0"/>
                </a:solidFill>
              </a:rPr>
              <a:t>lcsh</a:t>
            </a:r>
            <a:endParaRPr lang="en-US" dirty="0" smtClean="0">
              <a:solidFill>
                <a:srgbClr val="00B0F0"/>
              </a:solidFill>
            </a:endParaRPr>
          </a:p>
          <a:p>
            <a:pPr marL="0" indent="0">
              <a:buNone/>
            </a:pPr>
            <a:r>
              <a:rPr lang="en-US" dirty="0" smtClean="0"/>
              <a:t>  520 </a:t>
            </a:r>
            <a:r>
              <a:rPr lang="en-US" dirty="0"/>
              <a:t>__  A collection of poetry and prose by fifty-eight young American </a:t>
            </a:r>
            <a:r>
              <a:rPr lang="en-US" dirty="0" smtClean="0"/>
              <a:t>Indian </a:t>
            </a:r>
            <a:r>
              <a:rPr lang="en-US" dirty="0"/>
              <a:t>writers, ages eleven </a:t>
            </a:r>
            <a:r>
              <a:rPr lang="en-US" dirty="0" smtClean="0"/>
              <a:t>to </a:t>
            </a:r>
          </a:p>
          <a:p>
            <a:pPr marL="0" indent="0">
              <a:buNone/>
            </a:pPr>
            <a:r>
              <a:rPr lang="en-US" dirty="0"/>
              <a:t> </a:t>
            </a:r>
            <a:r>
              <a:rPr lang="en-US" dirty="0" smtClean="0"/>
              <a:t>	twenty-two</a:t>
            </a:r>
            <a:r>
              <a:rPr lang="en-US" dirty="0"/>
              <a:t>.</a:t>
            </a:r>
            <a:endParaRPr lang="en-US" dirty="0" smtClean="0"/>
          </a:p>
          <a:p>
            <a:pPr marL="0" indent="0">
              <a:buNone/>
            </a:pPr>
            <a:r>
              <a:rPr lang="en-US" dirty="0" smtClean="0"/>
              <a:t>  650 _0  American </a:t>
            </a:r>
            <a:r>
              <a:rPr lang="en-US" dirty="0"/>
              <a:t>literature </a:t>
            </a:r>
            <a:r>
              <a:rPr lang="en-US" dirty="0" smtClean="0"/>
              <a:t>$x </a:t>
            </a:r>
            <a:r>
              <a:rPr lang="en-US" dirty="0"/>
              <a:t>Indian authors.</a:t>
            </a:r>
          </a:p>
          <a:p>
            <a:pPr marL="0" indent="0">
              <a:buNone/>
            </a:pPr>
            <a:r>
              <a:rPr lang="en-US" dirty="0" smtClean="0"/>
              <a:t>  650 _0  Indians </a:t>
            </a:r>
            <a:r>
              <a:rPr lang="en-US" dirty="0"/>
              <a:t>of North America </a:t>
            </a:r>
            <a:r>
              <a:rPr lang="en-US" dirty="0" smtClean="0"/>
              <a:t>$v </a:t>
            </a:r>
            <a:r>
              <a:rPr lang="en-US" dirty="0"/>
              <a:t>Literary collections.</a:t>
            </a:r>
          </a:p>
          <a:p>
            <a:pPr marL="0" indent="0">
              <a:buNone/>
            </a:pPr>
            <a:r>
              <a:rPr lang="en-US" dirty="0" smtClean="0"/>
              <a:t>  650 _0  Indian </a:t>
            </a:r>
            <a:r>
              <a:rPr lang="en-US" dirty="0"/>
              <a:t>teenagers </a:t>
            </a:r>
            <a:r>
              <a:rPr lang="en-US" dirty="0" smtClean="0"/>
              <a:t>$v </a:t>
            </a:r>
            <a:r>
              <a:rPr lang="en-US" dirty="0"/>
              <a:t>Literary collections.</a:t>
            </a:r>
          </a:p>
          <a:p>
            <a:pPr marL="0" indent="0">
              <a:buNone/>
            </a:pPr>
            <a:r>
              <a:rPr lang="en-US" dirty="0" smtClean="0"/>
              <a:t>  650 _0  Indian </a:t>
            </a:r>
            <a:r>
              <a:rPr lang="en-US" dirty="0"/>
              <a:t>youth </a:t>
            </a:r>
            <a:r>
              <a:rPr lang="en-US" dirty="0" smtClean="0"/>
              <a:t>$v </a:t>
            </a:r>
            <a:r>
              <a:rPr lang="en-US" dirty="0"/>
              <a:t>Literary collections.</a:t>
            </a:r>
          </a:p>
          <a:p>
            <a:pPr marL="0" indent="0">
              <a:buNone/>
            </a:pPr>
            <a:r>
              <a:rPr lang="en-US" dirty="0" smtClean="0"/>
              <a:t>  650 _0  American </a:t>
            </a:r>
            <a:r>
              <a:rPr lang="en-US" dirty="0"/>
              <a:t>literature </a:t>
            </a:r>
            <a:r>
              <a:rPr lang="en-US" dirty="0" smtClean="0"/>
              <a:t>$y </a:t>
            </a:r>
            <a:r>
              <a:rPr lang="en-US" dirty="0"/>
              <a:t>21st century.</a:t>
            </a:r>
          </a:p>
          <a:p>
            <a:pPr marL="0" indent="0">
              <a:buNone/>
            </a:pPr>
            <a:r>
              <a:rPr lang="en-US" dirty="0" smtClean="0"/>
              <a:t>  650 _0  Teenagers</a:t>
            </a:r>
            <a:r>
              <a:rPr lang="en-US" dirty="0"/>
              <a:t>' writings, American.</a:t>
            </a:r>
          </a:p>
          <a:p>
            <a:pPr marL="0" indent="0">
              <a:buNone/>
            </a:pPr>
            <a:r>
              <a:rPr lang="en-US" dirty="0" smtClean="0"/>
              <a:t>  650 _0  Youths</a:t>
            </a:r>
            <a:r>
              <a:rPr lang="en-US" dirty="0"/>
              <a:t>' writings, </a:t>
            </a:r>
            <a:r>
              <a:rPr lang="en-US" dirty="0" smtClean="0"/>
              <a:t>American.</a:t>
            </a:r>
          </a:p>
          <a:p>
            <a:pPr marL="0" indent="0">
              <a:buNone/>
            </a:pPr>
            <a:r>
              <a:rPr lang="en-US" dirty="0" smtClean="0"/>
              <a:t>  </a:t>
            </a:r>
            <a:r>
              <a:rPr lang="en-US" dirty="0" smtClean="0">
                <a:solidFill>
                  <a:srgbClr val="FF0000"/>
                </a:solidFill>
              </a:rPr>
              <a:t>655 _7  Short </a:t>
            </a:r>
            <a:r>
              <a:rPr lang="en-US" dirty="0">
                <a:solidFill>
                  <a:srgbClr val="FF0000"/>
                </a:solidFill>
              </a:rPr>
              <a:t>stories.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r>
              <a:rPr lang="en-US" dirty="0" smtClean="0">
                <a:solidFill>
                  <a:srgbClr val="FF0000"/>
                </a:solidFill>
              </a:rPr>
              <a:t>  655 _7  Poetry</a:t>
            </a:r>
            <a:r>
              <a:rPr lang="en-US" dirty="0">
                <a:solidFill>
                  <a:srgbClr val="FF0000"/>
                </a:solidFill>
              </a:rPr>
              <a:t>. </a:t>
            </a:r>
            <a:r>
              <a:rPr lang="en-US" dirty="0" smtClean="0">
                <a:solidFill>
                  <a:srgbClr val="FF0000"/>
                </a:solidFill>
              </a:rPr>
              <a:t>$2 </a:t>
            </a:r>
            <a:r>
              <a:rPr lang="en-US" dirty="0" err="1">
                <a:solidFill>
                  <a:srgbClr val="FF0000"/>
                </a:solidFill>
              </a:rPr>
              <a:t>lcgft</a:t>
            </a:r>
            <a:endParaRPr lang="en-US" dirty="0">
              <a:solidFill>
                <a:srgbClr val="FF0000"/>
              </a:solidFill>
            </a:endParaRPr>
          </a:p>
          <a:p>
            <a:pPr marL="0" indent="0">
              <a:buNone/>
            </a:pPr>
            <a:endParaRPr lang="en-US" dirty="0"/>
          </a:p>
        </p:txBody>
      </p:sp>
      <p:sp>
        <p:nvSpPr>
          <p:cNvPr id="4" name="TextBox 3"/>
          <p:cNvSpPr txBox="1"/>
          <p:nvPr/>
        </p:nvSpPr>
        <p:spPr>
          <a:xfrm>
            <a:off x="142875" y="1755648"/>
            <a:ext cx="923925" cy="369332"/>
          </a:xfrm>
          <a:prstGeom prst="rect">
            <a:avLst/>
          </a:prstGeom>
          <a:noFill/>
        </p:spPr>
        <p:txBody>
          <a:bodyPr wrap="square" rtlCol="0">
            <a:spAutoFit/>
          </a:bodyPr>
          <a:lstStyle/>
          <a:p>
            <a:r>
              <a:rPr lang="en-US" b="1" i="1" dirty="0" smtClean="0">
                <a:solidFill>
                  <a:schemeClr val="accent6">
                    <a:lumMod val="75000"/>
                  </a:schemeClr>
                </a:solidFill>
              </a:rPr>
              <a:t>and/or</a:t>
            </a:r>
            <a:endParaRPr lang="en-US" b="1" i="1" dirty="0">
              <a:solidFill>
                <a:schemeClr val="accent6">
                  <a:lumMod val="75000"/>
                </a:schemeClr>
              </a:solidFill>
            </a:endParaRPr>
          </a:p>
        </p:txBody>
      </p:sp>
    </p:spTree>
    <p:extLst>
      <p:ext uri="{BB962C8B-B14F-4D97-AF65-F5344CB8AC3E}">
        <p14:creationId xmlns:p14="http://schemas.microsoft.com/office/powerpoint/2010/main" val="11350423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Examples</a:t>
            </a:r>
            <a:endParaRPr lang="en-US" dirty="0"/>
          </a:p>
        </p:txBody>
      </p:sp>
      <p:sp>
        <p:nvSpPr>
          <p:cNvPr id="3" name="Content Placeholder 2"/>
          <p:cNvSpPr>
            <a:spLocks noGrp="1"/>
          </p:cNvSpPr>
          <p:nvPr>
            <p:ph idx="1"/>
          </p:nvPr>
        </p:nvSpPr>
        <p:spPr>
          <a:xfrm>
            <a:off x="838200" y="1325563"/>
            <a:ext cx="10515600" cy="5675312"/>
          </a:xfrm>
        </p:spPr>
        <p:txBody>
          <a:bodyPr>
            <a:normAutofit/>
          </a:bodyPr>
          <a:lstStyle/>
          <a:p>
            <a:pPr marL="0" indent="0">
              <a:buNone/>
            </a:pPr>
            <a:r>
              <a:rPr lang="en-US" dirty="0" smtClean="0"/>
              <a:t>245 00  Let’s hear it : $b stories by Texas women writers / $c edited by 	   Sylvia Ann </a:t>
            </a:r>
            <a:r>
              <a:rPr lang="en-US" dirty="0" err="1" smtClean="0"/>
              <a:t>Grider</a:t>
            </a:r>
            <a:r>
              <a:rPr lang="en-US" dirty="0" smtClean="0"/>
              <a:t> and Lou </a:t>
            </a:r>
            <a:r>
              <a:rPr lang="en-US" dirty="0" err="1" smtClean="0"/>
              <a:t>Halsell</a:t>
            </a:r>
            <a:r>
              <a:rPr lang="en-US" dirty="0" smtClean="0"/>
              <a:t> </a:t>
            </a:r>
            <a:r>
              <a:rPr lang="en-US" dirty="0" err="1" smtClean="0"/>
              <a:t>Rodenberger</a:t>
            </a:r>
            <a:r>
              <a:rPr lang="en-US" dirty="0" smtClean="0"/>
              <a:t>.</a:t>
            </a:r>
          </a:p>
          <a:p>
            <a:pPr marL="0" indent="0">
              <a:buNone/>
            </a:pPr>
            <a:r>
              <a:rPr lang="en-US" i="1" dirty="0" smtClean="0">
                <a:solidFill>
                  <a:schemeClr val="accent4">
                    <a:lumMod val="75000"/>
                  </a:schemeClr>
                </a:solidFill>
              </a:rPr>
              <a:t>370 __  $g Texas $2 </a:t>
            </a:r>
            <a:r>
              <a:rPr lang="en-US" i="1" dirty="0" err="1" smtClean="0">
                <a:solidFill>
                  <a:schemeClr val="accent4">
                    <a:lumMod val="75000"/>
                  </a:schemeClr>
                </a:solidFill>
              </a:rPr>
              <a:t>naf</a:t>
            </a:r>
            <a:r>
              <a:rPr lang="en-US" i="1" dirty="0" smtClean="0">
                <a:solidFill>
                  <a:schemeClr val="accent4">
                    <a:lumMod val="75000"/>
                  </a:schemeClr>
                </a:solidFill>
              </a:rPr>
              <a:t>      </a:t>
            </a:r>
            <a:r>
              <a:rPr lang="en-US" i="1" dirty="0" smtClean="0">
                <a:solidFill>
                  <a:srgbClr val="E31BD5"/>
                </a:solidFill>
              </a:rPr>
              <a:t>COMING SOON</a:t>
            </a:r>
          </a:p>
          <a:p>
            <a:pPr marL="0" indent="0">
              <a:buNone/>
            </a:pPr>
            <a:r>
              <a:rPr lang="en-US" dirty="0" smtClean="0">
                <a:solidFill>
                  <a:srgbClr val="00B0F0"/>
                </a:solidFill>
              </a:rPr>
              <a:t>386 __  $n </a:t>
            </a:r>
            <a:r>
              <a:rPr lang="en-US" dirty="0" err="1" smtClean="0">
                <a:solidFill>
                  <a:srgbClr val="00B0F0"/>
                </a:solidFill>
              </a:rPr>
              <a:t>gdr</a:t>
            </a:r>
            <a:r>
              <a:rPr lang="en-US" dirty="0" smtClean="0">
                <a:solidFill>
                  <a:srgbClr val="00B0F0"/>
                </a:solidFill>
              </a:rPr>
              <a:t> $a Women $2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Americans $2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Texans </a:t>
            </a:r>
            <a:r>
              <a:rPr lang="en-US" i="1" dirty="0" smtClean="0">
                <a:solidFill>
                  <a:schemeClr val="accent2">
                    <a:lumMod val="75000"/>
                  </a:schemeClr>
                </a:solidFill>
              </a:rPr>
              <a:t>$2 </a:t>
            </a:r>
            <a:r>
              <a:rPr lang="en-US" i="1" dirty="0" err="1" smtClean="0">
                <a:solidFill>
                  <a:schemeClr val="accent2">
                    <a:lumMod val="75000"/>
                  </a:schemeClr>
                </a:solidFill>
              </a:rPr>
              <a:t>lcdgt</a:t>
            </a:r>
            <a:r>
              <a:rPr lang="en-US" i="1" dirty="0" smtClean="0">
                <a:solidFill>
                  <a:schemeClr val="accent2">
                    <a:lumMod val="75000"/>
                  </a:schemeClr>
                </a:solidFill>
              </a:rPr>
              <a:t>     </a:t>
            </a:r>
            <a:r>
              <a:rPr lang="en-US" i="1" dirty="0">
                <a:solidFill>
                  <a:srgbClr val="E31BD5"/>
                </a:solidFill>
              </a:rPr>
              <a:t>COMING </a:t>
            </a:r>
            <a:r>
              <a:rPr lang="en-US" i="1" dirty="0" smtClean="0">
                <a:solidFill>
                  <a:srgbClr val="E31BD5"/>
                </a:solidFill>
              </a:rPr>
              <a:t>SOON</a:t>
            </a:r>
          </a:p>
          <a:p>
            <a:pPr marL="0" indent="0">
              <a:buNone/>
            </a:pPr>
            <a:r>
              <a:rPr lang="en-US" dirty="0"/>
              <a:t>650 </a:t>
            </a:r>
            <a:r>
              <a:rPr lang="en-US" dirty="0" smtClean="0"/>
              <a:t>_0  Short </a:t>
            </a:r>
            <a:r>
              <a:rPr lang="en-US" dirty="0"/>
              <a:t>stories, American </a:t>
            </a:r>
            <a:r>
              <a:rPr lang="en-US" dirty="0" smtClean="0"/>
              <a:t>$z </a:t>
            </a:r>
            <a:r>
              <a:rPr lang="en-US" dirty="0"/>
              <a:t>Texas.</a:t>
            </a:r>
          </a:p>
          <a:p>
            <a:pPr marL="0" indent="0">
              <a:buNone/>
            </a:pPr>
            <a:r>
              <a:rPr lang="en-US" dirty="0"/>
              <a:t>651 </a:t>
            </a:r>
            <a:r>
              <a:rPr lang="en-US" dirty="0" smtClean="0"/>
              <a:t>_0  Texas $x </a:t>
            </a:r>
            <a:r>
              <a:rPr lang="en-US" dirty="0"/>
              <a:t>Social life and customs </a:t>
            </a:r>
            <a:r>
              <a:rPr lang="en-US" dirty="0" smtClean="0"/>
              <a:t>$v </a:t>
            </a:r>
            <a:r>
              <a:rPr lang="en-US" dirty="0"/>
              <a:t>Fiction.</a:t>
            </a:r>
          </a:p>
          <a:p>
            <a:pPr marL="0" indent="0">
              <a:buNone/>
            </a:pPr>
            <a:r>
              <a:rPr lang="en-US" dirty="0"/>
              <a:t>650 </a:t>
            </a:r>
            <a:r>
              <a:rPr lang="en-US" dirty="0" smtClean="0"/>
              <a:t>_0  American </a:t>
            </a:r>
            <a:r>
              <a:rPr lang="en-US" dirty="0"/>
              <a:t>fiction </a:t>
            </a:r>
            <a:r>
              <a:rPr lang="en-US" dirty="0" smtClean="0"/>
              <a:t>$x </a:t>
            </a:r>
            <a:r>
              <a:rPr lang="en-US" dirty="0"/>
              <a:t>Women authors.</a:t>
            </a:r>
          </a:p>
          <a:p>
            <a:pPr marL="0" indent="0">
              <a:buNone/>
            </a:pPr>
            <a:r>
              <a:rPr lang="en-US" dirty="0"/>
              <a:t>650 </a:t>
            </a:r>
            <a:r>
              <a:rPr lang="en-US" dirty="0" smtClean="0"/>
              <a:t>_0  Women $z </a:t>
            </a:r>
            <a:r>
              <a:rPr lang="en-US" dirty="0"/>
              <a:t>Texas </a:t>
            </a:r>
            <a:r>
              <a:rPr lang="en-US" dirty="0" smtClean="0"/>
              <a:t>$v </a:t>
            </a:r>
            <a:r>
              <a:rPr lang="en-US" dirty="0"/>
              <a:t>Fiction</a:t>
            </a:r>
            <a:r>
              <a:rPr lang="en-US" dirty="0" smtClean="0"/>
              <a:t>.</a:t>
            </a:r>
          </a:p>
          <a:p>
            <a:pPr marL="0" indent="0">
              <a:buNone/>
            </a:pPr>
            <a:r>
              <a:rPr lang="en-US" dirty="0" smtClean="0">
                <a:solidFill>
                  <a:srgbClr val="FF0000"/>
                </a:solidFill>
              </a:rPr>
              <a:t>655 _7  Short stories.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37173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199" y="1825625"/>
            <a:ext cx="11172826" cy="4851400"/>
          </a:xfrm>
        </p:spPr>
        <p:txBody>
          <a:bodyPr>
            <a:normAutofit/>
          </a:bodyPr>
          <a:lstStyle/>
          <a:p>
            <a:pPr marL="0" indent="0">
              <a:buNone/>
            </a:pPr>
            <a:r>
              <a:rPr lang="en-US" dirty="0"/>
              <a:t>245 </a:t>
            </a:r>
            <a:r>
              <a:rPr lang="en-US" dirty="0" smtClean="0"/>
              <a:t>00  10 </a:t>
            </a:r>
            <a:r>
              <a:rPr lang="en-US" dirty="0"/>
              <a:t>by 10 : </a:t>
            </a:r>
            <a:r>
              <a:rPr lang="en-US" dirty="0" smtClean="0"/>
              <a:t>$b </a:t>
            </a:r>
            <a:r>
              <a:rPr lang="en-US" dirty="0"/>
              <a:t>ten ten-minute plays by ten leading playwrights for </a:t>
            </a:r>
            <a:r>
              <a:rPr lang="en-US" dirty="0" smtClean="0"/>
              <a:t>	    	   young </a:t>
            </a:r>
            <a:r>
              <a:rPr lang="en-US" dirty="0"/>
              <a:t>audiences, each inspired by one of the Ten </a:t>
            </a:r>
            <a:r>
              <a:rPr lang="en-US" dirty="0" smtClean="0"/>
              <a:t>commandments </a:t>
            </a:r>
            <a:r>
              <a:rPr lang="en-US" dirty="0"/>
              <a:t>/ </a:t>
            </a:r>
            <a:r>
              <a:rPr lang="en-US" dirty="0" smtClean="0"/>
              <a:t>	   $c </a:t>
            </a:r>
            <a:r>
              <a:rPr lang="en-US" dirty="0"/>
              <a:t>edited by Jeff </a:t>
            </a:r>
            <a:r>
              <a:rPr lang="en-US" dirty="0" err="1"/>
              <a:t>Gottesfeld</a:t>
            </a:r>
            <a:r>
              <a:rPr lang="en-US" dirty="0"/>
              <a:t>. </a:t>
            </a:r>
            <a:endParaRPr lang="en-US" dirty="0" smtClean="0"/>
          </a:p>
          <a:p>
            <a:pPr marL="0" indent="0">
              <a:buNone/>
            </a:pPr>
            <a:r>
              <a:rPr lang="en-US" dirty="0" smtClean="0">
                <a:solidFill>
                  <a:srgbClr val="00B0F0"/>
                </a:solidFill>
              </a:rPr>
              <a:t>385 __  $n </a:t>
            </a:r>
            <a:r>
              <a:rPr lang="en-US" dirty="0">
                <a:solidFill>
                  <a:srgbClr val="00B0F0"/>
                </a:solidFill>
              </a:rPr>
              <a:t>age </a:t>
            </a:r>
            <a:r>
              <a:rPr lang="en-US" dirty="0" smtClean="0">
                <a:solidFill>
                  <a:srgbClr val="00B0F0"/>
                </a:solidFill>
              </a:rPr>
              <a:t>$a </a:t>
            </a:r>
            <a:r>
              <a:rPr lang="en-US" dirty="0">
                <a:solidFill>
                  <a:srgbClr val="00B0F0"/>
                </a:solidFill>
              </a:rPr>
              <a:t>Teenagers </a:t>
            </a:r>
            <a:r>
              <a:rPr lang="en-US" dirty="0" smtClean="0">
                <a:solidFill>
                  <a:srgbClr val="00B0F0"/>
                </a:solidFill>
              </a:rPr>
              <a:t>$2 </a:t>
            </a:r>
            <a:r>
              <a:rPr lang="en-US" dirty="0" err="1">
                <a:solidFill>
                  <a:srgbClr val="00B0F0"/>
                </a:solidFill>
              </a:rPr>
              <a:t>lcsh</a:t>
            </a:r>
            <a:endParaRPr lang="en-US" dirty="0">
              <a:solidFill>
                <a:srgbClr val="00B0F0"/>
              </a:solidFill>
            </a:endParaRPr>
          </a:p>
          <a:p>
            <a:pPr marL="0" indent="0">
              <a:buNone/>
            </a:pPr>
            <a:r>
              <a:rPr lang="en-US" dirty="0" smtClean="0">
                <a:solidFill>
                  <a:srgbClr val="00B0F0"/>
                </a:solidFill>
              </a:rPr>
              <a:t>386 __  $n </a:t>
            </a:r>
            <a:r>
              <a:rPr lang="en-US" dirty="0" err="1">
                <a:solidFill>
                  <a:srgbClr val="00B0F0"/>
                </a:solidFill>
              </a:rPr>
              <a:t>nat</a:t>
            </a:r>
            <a:r>
              <a:rPr lang="en-US" dirty="0">
                <a:solidFill>
                  <a:srgbClr val="00B0F0"/>
                </a:solidFill>
              </a:rPr>
              <a:t> </a:t>
            </a:r>
            <a:r>
              <a:rPr lang="en-US" dirty="0" smtClean="0">
                <a:solidFill>
                  <a:srgbClr val="00B0F0"/>
                </a:solidFill>
              </a:rPr>
              <a:t>$a </a:t>
            </a:r>
            <a:r>
              <a:rPr lang="en-US" dirty="0">
                <a:solidFill>
                  <a:srgbClr val="00B0F0"/>
                </a:solidFill>
              </a:rPr>
              <a:t>Americans </a:t>
            </a:r>
            <a:r>
              <a:rPr lang="en-US" dirty="0" smtClean="0">
                <a:solidFill>
                  <a:srgbClr val="00B0F0"/>
                </a:solidFill>
              </a:rPr>
              <a:t>$2 </a:t>
            </a:r>
            <a:r>
              <a:rPr lang="en-US" dirty="0" err="1" smtClean="0">
                <a:solidFill>
                  <a:srgbClr val="00B0F0"/>
                </a:solidFill>
              </a:rPr>
              <a:t>lcsh</a:t>
            </a:r>
            <a:endParaRPr lang="en-US" dirty="0" smtClean="0">
              <a:solidFill>
                <a:srgbClr val="00B0F0"/>
              </a:solidFill>
            </a:endParaRPr>
          </a:p>
          <a:p>
            <a:pPr marL="0" indent="0">
              <a:buNone/>
            </a:pPr>
            <a:r>
              <a:rPr lang="en-US" dirty="0"/>
              <a:t>650 </a:t>
            </a:r>
            <a:r>
              <a:rPr lang="en-US" dirty="0" smtClean="0"/>
              <a:t>_0  Young </a:t>
            </a:r>
            <a:r>
              <a:rPr lang="en-US" dirty="0"/>
              <a:t>adult drama, American.</a:t>
            </a:r>
          </a:p>
          <a:p>
            <a:pPr marL="0" indent="0">
              <a:buNone/>
            </a:pPr>
            <a:r>
              <a:rPr lang="en-US" dirty="0"/>
              <a:t>650 </a:t>
            </a:r>
            <a:r>
              <a:rPr lang="en-US" dirty="0" smtClean="0"/>
              <a:t>_0  Ten-minute </a:t>
            </a:r>
            <a:r>
              <a:rPr lang="en-US" dirty="0"/>
              <a:t>plays, American.</a:t>
            </a:r>
          </a:p>
          <a:p>
            <a:pPr marL="0" indent="0">
              <a:buNone/>
            </a:pPr>
            <a:r>
              <a:rPr lang="en-US" dirty="0"/>
              <a:t>650 </a:t>
            </a:r>
            <a:r>
              <a:rPr lang="en-US" dirty="0" smtClean="0"/>
              <a:t>_0  Teenagers $v </a:t>
            </a:r>
            <a:r>
              <a:rPr lang="en-US" dirty="0"/>
              <a:t>Juvenile drama.</a:t>
            </a:r>
          </a:p>
          <a:p>
            <a:pPr marL="0" indent="0">
              <a:buNone/>
            </a:pPr>
            <a:r>
              <a:rPr lang="en-US" dirty="0" smtClean="0"/>
              <a:t>630 00  Ten </a:t>
            </a:r>
            <a:r>
              <a:rPr lang="en-US" dirty="0"/>
              <a:t>commandments </a:t>
            </a:r>
            <a:r>
              <a:rPr lang="en-US" dirty="0" smtClean="0"/>
              <a:t>$v </a:t>
            </a:r>
            <a:r>
              <a:rPr lang="en-US" dirty="0"/>
              <a:t>Juvenile drama</a:t>
            </a:r>
            <a:r>
              <a:rPr lang="en-US" dirty="0" smtClean="0"/>
              <a:t>.</a:t>
            </a:r>
          </a:p>
          <a:p>
            <a:pPr marL="0" indent="0">
              <a:buNone/>
            </a:pPr>
            <a:r>
              <a:rPr lang="en-US" dirty="0" smtClean="0">
                <a:solidFill>
                  <a:srgbClr val="FF0000"/>
                </a:solidFill>
              </a:rPr>
              <a:t>655 _7  Ten-minute plays.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3548962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515600" cy="1104900"/>
          </a:xfrm>
        </p:spPr>
        <p:txBody>
          <a:bodyPr/>
          <a:lstStyle/>
          <a:p>
            <a:r>
              <a:rPr lang="en-US" dirty="0" smtClean="0"/>
              <a:t>Examples</a:t>
            </a:r>
            <a:endParaRPr lang="en-US" dirty="0"/>
          </a:p>
        </p:txBody>
      </p:sp>
      <p:sp>
        <p:nvSpPr>
          <p:cNvPr id="3" name="Content Placeholder 2"/>
          <p:cNvSpPr>
            <a:spLocks noGrp="1"/>
          </p:cNvSpPr>
          <p:nvPr>
            <p:ph idx="1"/>
          </p:nvPr>
        </p:nvSpPr>
        <p:spPr>
          <a:xfrm>
            <a:off x="838199" y="1104901"/>
            <a:ext cx="11172826" cy="5753099"/>
          </a:xfrm>
        </p:spPr>
        <p:txBody>
          <a:bodyPr>
            <a:normAutofit fontScale="92500" lnSpcReduction="10000"/>
          </a:bodyPr>
          <a:lstStyle/>
          <a:p>
            <a:pPr marL="0" indent="0">
              <a:buNone/>
            </a:pPr>
            <a:r>
              <a:rPr lang="en-US" dirty="0" smtClean="0"/>
              <a:t>100 1_  </a:t>
            </a:r>
            <a:r>
              <a:rPr lang="en-US" dirty="0"/>
              <a:t>Lindgren, Astrid, </a:t>
            </a:r>
            <a:r>
              <a:rPr lang="en-US" dirty="0" smtClean="0"/>
              <a:t>$d 1907-2002, $e author.</a:t>
            </a:r>
            <a:endParaRPr lang="en-US" dirty="0"/>
          </a:p>
          <a:p>
            <a:pPr marL="0" indent="0">
              <a:buNone/>
            </a:pPr>
            <a:r>
              <a:rPr lang="en-US" dirty="0" smtClean="0"/>
              <a:t>240 10  </a:t>
            </a:r>
            <a:r>
              <a:rPr lang="en-US" dirty="0" err="1" smtClean="0"/>
              <a:t>Pippi</a:t>
            </a:r>
            <a:r>
              <a:rPr lang="en-US" dirty="0" smtClean="0"/>
              <a:t> </a:t>
            </a:r>
            <a:r>
              <a:rPr lang="en-US" dirty="0" err="1"/>
              <a:t>Långstrump</a:t>
            </a:r>
            <a:r>
              <a:rPr lang="en-US" dirty="0"/>
              <a:t>. </a:t>
            </a:r>
            <a:r>
              <a:rPr lang="en-US" dirty="0" smtClean="0"/>
              <a:t>$l </a:t>
            </a:r>
            <a:r>
              <a:rPr lang="en-US" dirty="0"/>
              <a:t>English</a:t>
            </a:r>
          </a:p>
          <a:p>
            <a:pPr marL="0" indent="0">
              <a:buNone/>
            </a:pPr>
            <a:r>
              <a:rPr lang="en-US" dirty="0" smtClean="0"/>
              <a:t>245 10  </a:t>
            </a:r>
            <a:r>
              <a:rPr lang="en-US" dirty="0" err="1" smtClean="0"/>
              <a:t>Pippi</a:t>
            </a:r>
            <a:r>
              <a:rPr lang="en-US" dirty="0" smtClean="0"/>
              <a:t> </a:t>
            </a:r>
            <a:r>
              <a:rPr lang="en-US" dirty="0" err="1"/>
              <a:t>Longstocking</a:t>
            </a:r>
            <a:r>
              <a:rPr lang="en-US" dirty="0"/>
              <a:t> / </a:t>
            </a:r>
            <a:r>
              <a:rPr lang="en-US" dirty="0" smtClean="0"/>
              <a:t>$c </a:t>
            </a:r>
            <a:r>
              <a:rPr lang="en-US" dirty="0"/>
              <a:t>Astrid Lindgren ; translated from the </a:t>
            </a:r>
            <a:r>
              <a:rPr lang="en-US" dirty="0" smtClean="0"/>
              <a:t>	 	 	   Swedish </a:t>
            </a:r>
            <a:r>
              <a:rPr lang="en-US" dirty="0"/>
              <a:t>by Florence </a:t>
            </a:r>
            <a:r>
              <a:rPr lang="en-US" dirty="0" err="1"/>
              <a:t>Lamborn</a:t>
            </a:r>
            <a:r>
              <a:rPr lang="en-US" dirty="0"/>
              <a:t> ; illustrated by Louis S. </a:t>
            </a:r>
            <a:r>
              <a:rPr lang="en-US" dirty="0" err="1"/>
              <a:t>Glanzman</a:t>
            </a:r>
            <a:r>
              <a:rPr lang="en-US" dirty="0"/>
              <a:t>. </a:t>
            </a:r>
            <a:endParaRPr lang="en-US" dirty="0" smtClean="0"/>
          </a:p>
          <a:p>
            <a:pPr marL="0" indent="0">
              <a:buNone/>
            </a:pPr>
            <a:r>
              <a:rPr lang="en-US" dirty="0" smtClean="0">
                <a:solidFill>
                  <a:srgbClr val="00B0F0"/>
                </a:solidFill>
              </a:rPr>
              <a:t>385 __  $n </a:t>
            </a:r>
            <a:r>
              <a:rPr lang="en-US" dirty="0">
                <a:solidFill>
                  <a:srgbClr val="00B0F0"/>
                </a:solidFill>
              </a:rPr>
              <a:t>age </a:t>
            </a:r>
            <a:r>
              <a:rPr lang="en-US" dirty="0" smtClean="0">
                <a:solidFill>
                  <a:srgbClr val="00B0F0"/>
                </a:solidFill>
              </a:rPr>
              <a:t>$a Children $2 </a:t>
            </a:r>
            <a:r>
              <a:rPr lang="en-US" dirty="0" err="1">
                <a:solidFill>
                  <a:srgbClr val="00B0F0"/>
                </a:solidFill>
              </a:rPr>
              <a:t>lcsh</a:t>
            </a:r>
            <a:endParaRPr lang="en-US" dirty="0">
              <a:solidFill>
                <a:srgbClr val="00B0F0"/>
              </a:solidFill>
            </a:endParaRPr>
          </a:p>
          <a:p>
            <a:pPr marL="0" indent="0">
              <a:buNone/>
            </a:pPr>
            <a:r>
              <a:rPr lang="en-US" dirty="0" smtClean="0">
                <a:solidFill>
                  <a:srgbClr val="00B0F0"/>
                </a:solidFill>
              </a:rPr>
              <a:t>386 __  $n </a:t>
            </a:r>
            <a:r>
              <a:rPr lang="en-US" dirty="0" err="1">
                <a:solidFill>
                  <a:srgbClr val="00B0F0"/>
                </a:solidFill>
              </a:rPr>
              <a:t>nat</a:t>
            </a:r>
            <a:r>
              <a:rPr lang="en-US" dirty="0">
                <a:solidFill>
                  <a:srgbClr val="00B0F0"/>
                </a:solidFill>
              </a:rPr>
              <a:t> </a:t>
            </a:r>
            <a:r>
              <a:rPr lang="en-US" dirty="0" smtClean="0">
                <a:solidFill>
                  <a:srgbClr val="00B0F0"/>
                </a:solidFill>
              </a:rPr>
              <a:t>$a Swedes $2 </a:t>
            </a:r>
            <a:r>
              <a:rPr lang="en-US" dirty="0" err="1" smtClean="0">
                <a:solidFill>
                  <a:srgbClr val="00B0F0"/>
                </a:solidFill>
              </a:rPr>
              <a:t>lcsh</a:t>
            </a:r>
            <a:endParaRPr lang="en-US" dirty="0" smtClean="0">
              <a:solidFill>
                <a:srgbClr val="00B0F0"/>
              </a:solidFill>
            </a:endParaRPr>
          </a:p>
          <a:p>
            <a:pPr marL="0" indent="0">
              <a:buNone/>
            </a:pPr>
            <a:r>
              <a:rPr lang="en-US" dirty="0" smtClean="0">
                <a:solidFill>
                  <a:srgbClr val="00B0F0"/>
                </a:solidFill>
              </a:rPr>
              <a:t>386 __  $n </a:t>
            </a:r>
            <a:r>
              <a:rPr lang="en-US" dirty="0" err="1" smtClean="0">
                <a:solidFill>
                  <a:srgbClr val="00B0F0"/>
                </a:solidFill>
              </a:rPr>
              <a:t>gdr</a:t>
            </a:r>
            <a:r>
              <a:rPr lang="en-US" dirty="0" smtClean="0">
                <a:solidFill>
                  <a:srgbClr val="00B0F0"/>
                </a:solidFill>
              </a:rPr>
              <a:t> $a Women $2 </a:t>
            </a:r>
            <a:r>
              <a:rPr lang="en-US" dirty="0" err="1" smtClean="0">
                <a:solidFill>
                  <a:srgbClr val="00B0F0"/>
                </a:solidFill>
              </a:rPr>
              <a:t>lcsh</a:t>
            </a:r>
            <a:endParaRPr lang="en-US" dirty="0" smtClean="0">
              <a:solidFill>
                <a:srgbClr val="00B0F0"/>
              </a:solidFill>
            </a:endParaRPr>
          </a:p>
          <a:p>
            <a:pPr marL="0" indent="0">
              <a:buNone/>
            </a:pPr>
            <a:r>
              <a:rPr lang="en-US" dirty="0" smtClean="0"/>
              <a:t>600 10  </a:t>
            </a:r>
            <a:r>
              <a:rPr lang="en-US" dirty="0" err="1" smtClean="0"/>
              <a:t>Longstocking</a:t>
            </a:r>
            <a:r>
              <a:rPr lang="en-US" dirty="0"/>
              <a:t>, </a:t>
            </a:r>
            <a:r>
              <a:rPr lang="en-US" dirty="0" err="1"/>
              <a:t>Pippi</a:t>
            </a:r>
            <a:r>
              <a:rPr lang="en-US" dirty="0"/>
              <a:t> </a:t>
            </a:r>
            <a:r>
              <a:rPr lang="en-US" dirty="0" smtClean="0"/>
              <a:t>$v </a:t>
            </a:r>
            <a:r>
              <a:rPr lang="en-US" dirty="0"/>
              <a:t>Juvenile fiction.</a:t>
            </a:r>
          </a:p>
          <a:p>
            <a:pPr marL="0" indent="0">
              <a:buNone/>
            </a:pPr>
            <a:r>
              <a:rPr lang="en-US" dirty="0"/>
              <a:t>651 </a:t>
            </a:r>
            <a:r>
              <a:rPr lang="en-US" dirty="0" smtClean="0"/>
              <a:t>_0  Sweden $v </a:t>
            </a:r>
            <a:r>
              <a:rPr lang="en-US" dirty="0"/>
              <a:t>Juvenile fiction.</a:t>
            </a:r>
          </a:p>
          <a:p>
            <a:pPr marL="0" indent="0">
              <a:buNone/>
            </a:pPr>
            <a:r>
              <a:rPr lang="en-US" dirty="0" smtClean="0"/>
              <a:t>600 11  </a:t>
            </a:r>
            <a:r>
              <a:rPr lang="en-US" dirty="0" err="1" smtClean="0"/>
              <a:t>Longstocking</a:t>
            </a:r>
            <a:r>
              <a:rPr lang="en-US" dirty="0"/>
              <a:t>, </a:t>
            </a:r>
            <a:r>
              <a:rPr lang="en-US" dirty="0" err="1"/>
              <a:t>Pippi</a:t>
            </a:r>
            <a:r>
              <a:rPr lang="en-US" dirty="0"/>
              <a:t> </a:t>
            </a:r>
            <a:r>
              <a:rPr lang="en-US" dirty="0" smtClean="0"/>
              <a:t>$v </a:t>
            </a:r>
            <a:r>
              <a:rPr lang="en-US" dirty="0"/>
              <a:t>Fiction</a:t>
            </a:r>
            <a:r>
              <a:rPr lang="en-US" dirty="0" smtClean="0"/>
              <a:t>.</a:t>
            </a:r>
          </a:p>
          <a:p>
            <a:pPr marL="0" indent="0">
              <a:buNone/>
            </a:pPr>
            <a:r>
              <a:rPr lang="en-US" dirty="0" smtClean="0"/>
              <a:t>651 _1  Sweden $v Fiction.</a:t>
            </a:r>
            <a:endParaRPr lang="en-US" dirty="0"/>
          </a:p>
          <a:p>
            <a:pPr marL="0" indent="0">
              <a:buNone/>
            </a:pPr>
            <a:r>
              <a:rPr lang="en-US" dirty="0"/>
              <a:t>650 </a:t>
            </a:r>
            <a:r>
              <a:rPr lang="en-US" dirty="0" smtClean="0"/>
              <a:t>_1  Humorous </a:t>
            </a:r>
            <a:r>
              <a:rPr lang="en-US" dirty="0"/>
              <a:t>stories</a:t>
            </a:r>
            <a:r>
              <a:rPr lang="en-US" dirty="0" smtClean="0"/>
              <a:t>.</a:t>
            </a:r>
          </a:p>
          <a:p>
            <a:pPr marL="0" indent="0">
              <a:buNone/>
            </a:pPr>
            <a:r>
              <a:rPr lang="en-US" dirty="0" smtClean="0">
                <a:solidFill>
                  <a:srgbClr val="FF0000"/>
                </a:solidFill>
              </a:rPr>
              <a:t>655 _7  Humorous fiction.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2622105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1550"/>
          </a:xfrm>
        </p:spPr>
        <p:txBody>
          <a:bodyPr/>
          <a:lstStyle/>
          <a:p>
            <a:r>
              <a:rPr lang="en-US" dirty="0" smtClean="0"/>
              <a:t>Exercise</a:t>
            </a:r>
            <a:endParaRPr lang="en-US" dirty="0"/>
          </a:p>
        </p:txBody>
      </p:sp>
      <p:sp>
        <p:nvSpPr>
          <p:cNvPr id="3" name="Content Placeholder 2"/>
          <p:cNvSpPr>
            <a:spLocks noGrp="1"/>
          </p:cNvSpPr>
          <p:nvPr>
            <p:ph idx="1"/>
          </p:nvPr>
        </p:nvSpPr>
        <p:spPr>
          <a:xfrm>
            <a:off x="838200" y="971551"/>
            <a:ext cx="10839450" cy="5756276"/>
          </a:xfrm>
        </p:spPr>
        <p:txBody>
          <a:bodyPr>
            <a:normAutofit fontScale="85000" lnSpcReduction="20000"/>
          </a:bodyPr>
          <a:lstStyle/>
          <a:p>
            <a:pPr marL="0" indent="0">
              <a:buNone/>
            </a:pPr>
            <a:r>
              <a:rPr lang="en-US" dirty="0" smtClean="0"/>
              <a:t>Based on the following LCSH headings, what would you put in 385/386 and 655?</a:t>
            </a:r>
          </a:p>
          <a:p>
            <a:pPr marL="0" indent="0">
              <a:buNone/>
            </a:pPr>
            <a:endParaRPr lang="en-US" dirty="0" smtClean="0"/>
          </a:p>
          <a:p>
            <a:pPr marL="0" indent="0">
              <a:buNone/>
            </a:pPr>
            <a:r>
              <a:rPr lang="en-US" dirty="0" smtClean="0"/>
              <a:t>650 _0  American literature $x Chinese American authors.</a:t>
            </a:r>
          </a:p>
          <a:p>
            <a:pPr marL="0" indent="0">
              <a:buNone/>
            </a:pPr>
            <a:endParaRPr lang="en-US" dirty="0"/>
          </a:p>
          <a:p>
            <a:pPr marL="0" indent="0">
              <a:buNone/>
            </a:pPr>
            <a:r>
              <a:rPr lang="en-US" dirty="0"/>
              <a:t>650 _0 </a:t>
            </a:r>
            <a:r>
              <a:rPr lang="en-US" dirty="0" smtClean="0"/>
              <a:t> Children </a:t>
            </a:r>
            <a:r>
              <a:rPr lang="en-US" dirty="0"/>
              <a:t>of Holocaust survivors, Writings </a:t>
            </a:r>
            <a:r>
              <a:rPr lang="en-US" dirty="0" smtClean="0"/>
              <a:t>of.</a:t>
            </a:r>
          </a:p>
          <a:p>
            <a:pPr marL="0" indent="0">
              <a:buNone/>
            </a:pPr>
            <a:endParaRPr lang="en-US" dirty="0"/>
          </a:p>
          <a:p>
            <a:pPr marL="0" indent="0">
              <a:buNone/>
            </a:pPr>
            <a:r>
              <a:rPr lang="en-US" dirty="0" smtClean="0"/>
              <a:t>650 _0  </a:t>
            </a:r>
            <a:r>
              <a:rPr lang="en-US" dirty="0"/>
              <a:t>Young adult fiction, </a:t>
            </a:r>
            <a:r>
              <a:rPr lang="en-US" dirty="0" smtClean="0"/>
              <a:t>American $z Oregon $z Portland.</a:t>
            </a:r>
          </a:p>
          <a:p>
            <a:pPr marL="0" indent="0">
              <a:buNone/>
            </a:pPr>
            <a:endParaRPr lang="en-US" dirty="0" smtClean="0"/>
          </a:p>
          <a:p>
            <a:pPr marL="0" indent="0">
              <a:buNone/>
            </a:pPr>
            <a:r>
              <a:rPr lang="en-US" dirty="0" smtClean="0"/>
              <a:t>650 _0  Canadian poetry $x Jewish authors $v Periodicals.</a:t>
            </a:r>
          </a:p>
          <a:p>
            <a:pPr marL="0" indent="0">
              <a:buNone/>
            </a:pPr>
            <a:r>
              <a:rPr lang="en-US" dirty="0" smtClean="0"/>
              <a:t>650 _0  Canadian poetry $x Women authors $v Periodicals.</a:t>
            </a:r>
          </a:p>
          <a:p>
            <a:pPr marL="0" indent="0">
              <a:buNone/>
            </a:pPr>
            <a:endParaRPr lang="en-US" dirty="0" smtClean="0"/>
          </a:p>
          <a:p>
            <a:pPr marL="0" indent="0">
              <a:buNone/>
            </a:pPr>
            <a:r>
              <a:rPr lang="en-US" dirty="0" smtClean="0"/>
              <a:t>650 _0  Children’s stories, American.</a:t>
            </a:r>
          </a:p>
          <a:p>
            <a:pPr marL="0" indent="0">
              <a:buNone/>
            </a:pPr>
            <a:r>
              <a:rPr lang="en-US" dirty="0" smtClean="0"/>
              <a:t>650 _0  American fiction $x Catholic authors.</a:t>
            </a:r>
            <a:endParaRPr lang="en-US" dirty="0"/>
          </a:p>
          <a:p>
            <a:pPr marL="0" indent="0">
              <a:buNone/>
            </a:pPr>
            <a:r>
              <a:rPr lang="en-US" dirty="0" smtClean="0"/>
              <a:t>650 _0  High school students’ writings, American.</a:t>
            </a:r>
          </a:p>
          <a:p>
            <a:pPr marL="0" indent="0">
              <a:buNone/>
            </a:pPr>
            <a:r>
              <a:rPr lang="en-US" dirty="0" smtClean="0"/>
              <a:t>650 _</a:t>
            </a:r>
            <a:r>
              <a:rPr lang="en-US" dirty="0"/>
              <a:t>0 </a:t>
            </a:r>
            <a:r>
              <a:rPr lang="en-US" dirty="0" smtClean="0"/>
              <a:t> Teenagers</a:t>
            </a:r>
            <a:r>
              <a:rPr lang="en-US" dirty="0"/>
              <a:t>' writings, </a:t>
            </a:r>
            <a:r>
              <a:rPr lang="en-US" dirty="0" smtClean="0"/>
              <a:t>American.</a:t>
            </a:r>
          </a:p>
          <a:p>
            <a:pPr marL="0" indent="0">
              <a:buNone/>
            </a:pPr>
            <a:endParaRPr lang="en-US" dirty="0"/>
          </a:p>
        </p:txBody>
      </p:sp>
    </p:spTree>
    <p:extLst>
      <p:ext uri="{BB962C8B-B14F-4D97-AF65-F5344CB8AC3E}">
        <p14:creationId xmlns:p14="http://schemas.microsoft.com/office/powerpoint/2010/main" val="22754221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Period of Creation</a:t>
            </a:r>
            <a:endParaRPr lang="en-US" dirty="0"/>
          </a:p>
        </p:txBody>
      </p:sp>
      <p:sp>
        <p:nvSpPr>
          <p:cNvPr id="3" name="Content Placeholder 2"/>
          <p:cNvSpPr>
            <a:spLocks noGrp="1"/>
          </p:cNvSpPr>
          <p:nvPr>
            <p:ph idx="1"/>
          </p:nvPr>
        </p:nvSpPr>
        <p:spPr>
          <a:xfrm>
            <a:off x="838200" y="1566863"/>
            <a:ext cx="10515600" cy="5224462"/>
          </a:xfrm>
        </p:spPr>
        <p:txBody>
          <a:bodyPr>
            <a:normAutofit lnSpcReduction="10000"/>
          </a:bodyPr>
          <a:lstStyle/>
          <a:p>
            <a:pPr marL="0" indent="0">
              <a:buNone/>
            </a:pPr>
            <a:r>
              <a:rPr lang="en-US" dirty="0" smtClean="0"/>
              <a:t>We know now what to do with audience, creator characteristics, place of origin.  But what happens to the time aspect if we stop using LCSH to describe what something </a:t>
            </a:r>
            <a:r>
              <a:rPr lang="en-US" i="1" dirty="0" smtClean="0"/>
              <a:t>is</a:t>
            </a:r>
            <a:r>
              <a:rPr lang="en-US" dirty="0" smtClean="0"/>
              <a:t>?</a:t>
            </a:r>
          </a:p>
          <a:p>
            <a:pPr marL="0" indent="0">
              <a:lnSpc>
                <a:spcPct val="100000"/>
              </a:lnSpc>
              <a:spcBef>
                <a:spcPts val="0"/>
              </a:spcBef>
              <a:buNone/>
            </a:pPr>
            <a:endParaRPr lang="en-US" i="1" dirty="0"/>
          </a:p>
          <a:p>
            <a:pPr marL="0" indent="0">
              <a:lnSpc>
                <a:spcPct val="100000"/>
              </a:lnSpc>
              <a:spcBef>
                <a:spcPts val="0"/>
              </a:spcBef>
              <a:buNone/>
            </a:pPr>
            <a:r>
              <a:rPr lang="en-US" dirty="0" smtClean="0"/>
              <a:t>650 _0  American poetry </a:t>
            </a:r>
            <a:r>
              <a:rPr lang="en-US" dirty="0" smtClean="0">
                <a:solidFill>
                  <a:schemeClr val="accent2">
                    <a:lumMod val="75000"/>
                  </a:schemeClr>
                </a:solidFill>
              </a:rPr>
              <a:t>$y 20th century </a:t>
            </a:r>
            <a:r>
              <a:rPr lang="en-US" dirty="0" smtClean="0"/>
              <a:t>$v Periodicals.</a:t>
            </a:r>
          </a:p>
          <a:p>
            <a:pPr marL="0" indent="0">
              <a:lnSpc>
                <a:spcPct val="100000"/>
              </a:lnSpc>
              <a:spcBef>
                <a:spcPts val="0"/>
              </a:spcBef>
              <a:buNone/>
            </a:pPr>
            <a:endParaRPr lang="en-US" dirty="0"/>
          </a:p>
          <a:p>
            <a:pPr marL="0" indent="0">
              <a:lnSpc>
                <a:spcPct val="100000"/>
              </a:lnSpc>
              <a:spcBef>
                <a:spcPts val="0"/>
              </a:spcBef>
              <a:buNone/>
            </a:pPr>
            <a:r>
              <a:rPr lang="en-US" dirty="0" smtClean="0"/>
              <a:t>650 _0  English drama </a:t>
            </a:r>
            <a:r>
              <a:rPr lang="en-US" dirty="0" smtClean="0">
                <a:solidFill>
                  <a:schemeClr val="accent2">
                    <a:lumMod val="75000"/>
                  </a:schemeClr>
                </a:solidFill>
              </a:rPr>
              <a:t>$y 19th century</a:t>
            </a:r>
            <a:r>
              <a:rPr lang="en-US" dirty="0" smtClean="0"/>
              <a:t>.</a:t>
            </a:r>
          </a:p>
          <a:p>
            <a:pPr marL="0" indent="0">
              <a:lnSpc>
                <a:spcPct val="100000"/>
              </a:lnSpc>
              <a:spcBef>
                <a:spcPts val="0"/>
              </a:spcBef>
              <a:buNone/>
            </a:pPr>
            <a:endParaRPr lang="en-US" dirty="0"/>
          </a:p>
          <a:p>
            <a:pPr marL="0" indent="0">
              <a:lnSpc>
                <a:spcPct val="100000"/>
              </a:lnSpc>
              <a:spcBef>
                <a:spcPts val="0"/>
              </a:spcBef>
              <a:buNone/>
            </a:pPr>
            <a:r>
              <a:rPr lang="en-US" dirty="0" smtClean="0"/>
              <a:t>650 _0  </a:t>
            </a:r>
            <a:r>
              <a:rPr lang="en-US" dirty="0"/>
              <a:t>Children's literature, </a:t>
            </a:r>
            <a:r>
              <a:rPr lang="en-US" dirty="0">
                <a:solidFill>
                  <a:schemeClr val="accent2">
                    <a:lumMod val="75000"/>
                  </a:schemeClr>
                </a:solidFill>
              </a:rPr>
              <a:t>Medieval</a:t>
            </a:r>
            <a:r>
              <a:rPr lang="en-US" dirty="0"/>
              <a:t>.</a:t>
            </a:r>
            <a:endParaRPr lang="en-US" dirty="0" smtClean="0"/>
          </a:p>
          <a:p>
            <a:pPr marL="0" indent="0">
              <a:lnSpc>
                <a:spcPct val="100000"/>
              </a:lnSpc>
              <a:spcBef>
                <a:spcPts val="0"/>
              </a:spcBef>
              <a:buNone/>
            </a:pPr>
            <a:endParaRPr lang="en-US" dirty="0" smtClean="0"/>
          </a:p>
          <a:p>
            <a:pPr marL="0" indent="0">
              <a:lnSpc>
                <a:spcPct val="100000"/>
              </a:lnSpc>
              <a:spcBef>
                <a:spcPts val="0"/>
              </a:spcBef>
              <a:buNone/>
            </a:pPr>
            <a:r>
              <a:rPr lang="en-US" dirty="0" smtClean="0"/>
              <a:t>650 _0  </a:t>
            </a:r>
            <a:r>
              <a:rPr lang="sv-SE" dirty="0"/>
              <a:t>Greek literature, </a:t>
            </a:r>
            <a:r>
              <a:rPr lang="sv-SE" dirty="0">
                <a:solidFill>
                  <a:schemeClr val="accent2">
                    <a:lumMod val="75000"/>
                  </a:schemeClr>
                </a:solidFill>
              </a:rPr>
              <a:t>Modern </a:t>
            </a:r>
            <a:r>
              <a:rPr lang="sv-SE" dirty="0" smtClean="0">
                <a:solidFill>
                  <a:schemeClr val="accent2">
                    <a:lumMod val="75000"/>
                  </a:schemeClr>
                </a:solidFill>
              </a:rPr>
              <a:t>$y </a:t>
            </a:r>
            <a:r>
              <a:rPr lang="sv-SE" dirty="0">
                <a:solidFill>
                  <a:schemeClr val="accent2">
                    <a:lumMod val="75000"/>
                  </a:schemeClr>
                </a:solidFill>
              </a:rPr>
              <a:t>1453-1800</a:t>
            </a:r>
            <a:r>
              <a:rPr lang="en-US" dirty="0" smtClean="0"/>
              <a:t>.</a:t>
            </a:r>
          </a:p>
          <a:p>
            <a:pPr marL="0" indent="0">
              <a:lnSpc>
                <a:spcPct val="100000"/>
              </a:lnSpc>
              <a:spcBef>
                <a:spcPts val="0"/>
              </a:spcBef>
              <a:buNone/>
            </a:pPr>
            <a:endParaRPr lang="en-US" dirty="0" smtClean="0"/>
          </a:p>
          <a:p>
            <a:pPr marL="0" indent="0">
              <a:lnSpc>
                <a:spcPct val="100000"/>
              </a:lnSpc>
              <a:spcBef>
                <a:spcPts val="0"/>
              </a:spcBef>
              <a:buNone/>
            </a:pPr>
            <a:r>
              <a:rPr lang="en-US" dirty="0" smtClean="0"/>
              <a:t>650 _0  </a:t>
            </a:r>
            <a:r>
              <a:rPr lang="en-US" dirty="0"/>
              <a:t>Christian literature, </a:t>
            </a:r>
            <a:r>
              <a:rPr lang="en-US" dirty="0" smtClean="0">
                <a:solidFill>
                  <a:schemeClr val="accent2">
                    <a:lumMod val="75000"/>
                  </a:schemeClr>
                </a:solidFill>
              </a:rPr>
              <a:t>Early</a:t>
            </a:r>
            <a:r>
              <a:rPr lang="en-US" dirty="0" smtClean="0"/>
              <a:t>.</a:t>
            </a:r>
            <a:endParaRPr lang="en-US" dirty="0"/>
          </a:p>
        </p:txBody>
      </p:sp>
    </p:spTree>
    <p:extLst>
      <p:ext uri="{BB962C8B-B14F-4D97-AF65-F5344CB8AC3E}">
        <p14:creationId xmlns:p14="http://schemas.microsoft.com/office/powerpoint/2010/main" val="26194157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Period of Creation: 046</a:t>
            </a:r>
            <a:endParaRPr lang="en-US" dirty="0"/>
          </a:p>
        </p:txBody>
      </p:sp>
      <p:sp>
        <p:nvSpPr>
          <p:cNvPr id="3" name="Content Placeholder 2"/>
          <p:cNvSpPr>
            <a:spLocks noGrp="1"/>
          </p:cNvSpPr>
          <p:nvPr>
            <p:ph idx="1"/>
          </p:nvPr>
        </p:nvSpPr>
        <p:spPr>
          <a:xfrm>
            <a:off x="838200" y="1566863"/>
            <a:ext cx="11353800" cy="5224462"/>
          </a:xfrm>
        </p:spPr>
        <p:txBody>
          <a:bodyPr>
            <a:normAutofit/>
          </a:bodyPr>
          <a:lstStyle/>
          <a:p>
            <a:pPr marL="0" indent="0">
              <a:buNone/>
            </a:pPr>
            <a:r>
              <a:rPr lang="en-US" b="1" dirty="0" smtClean="0"/>
              <a:t>046 – Special Coded Dates (R)</a:t>
            </a:r>
          </a:p>
          <a:p>
            <a:pPr marL="0" indent="0">
              <a:buNone/>
            </a:pPr>
            <a:r>
              <a:rPr lang="en-US" dirty="0" smtClean="0"/>
              <a:t>$k  </a:t>
            </a:r>
            <a:r>
              <a:rPr lang="en-US" dirty="0"/>
              <a:t>Beginning or single date created (NR</a:t>
            </a:r>
            <a:r>
              <a:rPr lang="en-US" dirty="0" smtClean="0"/>
              <a:t>)</a:t>
            </a:r>
          </a:p>
          <a:p>
            <a:pPr marL="0" indent="0">
              <a:buNone/>
            </a:pPr>
            <a:r>
              <a:rPr lang="en-US" dirty="0" smtClean="0"/>
              <a:t>$l   </a:t>
            </a:r>
            <a:r>
              <a:rPr lang="en-US" dirty="0"/>
              <a:t>Ending date created (NR</a:t>
            </a:r>
            <a:r>
              <a:rPr lang="en-US" dirty="0" smtClean="0"/>
              <a:t>)</a:t>
            </a:r>
          </a:p>
          <a:p>
            <a:pPr marL="0" indent="0">
              <a:buNone/>
            </a:pPr>
            <a:r>
              <a:rPr lang="en-US" dirty="0" smtClean="0"/>
              <a:t>$o  Single </a:t>
            </a:r>
            <a:r>
              <a:rPr lang="en-US" dirty="0"/>
              <a:t>or starting date for aggregated content (NR</a:t>
            </a:r>
            <a:r>
              <a:rPr lang="en-US" dirty="0" smtClean="0"/>
              <a:t>)</a:t>
            </a:r>
          </a:p>
          <a:p>
            <a:pPr marL="0" indent="0">
              <a:buNone/>
            </a:pPr>
            <a:r>
              <a:rPr lang="en-US" dirty="0"/>
              <a:t>$p  </a:t>
            </a:r>
            <a:r>
              <a:rPr lang="en-US" dirty="0" smtClean="0"/>
              <a:t>Ending </a:t>
            </a:r>
            <a:r>
              <a:rPr lang="en-US" dirty="0"/>
              <a:t>date for aggregated content (NR</a:t>
            </a:r>
            <a:r>
              <a:rPr lang="en-US" dirty="0" smtClean="0"/>
              <a:t>)</a:t>
            </a:r>
          </a:p>
          <a:p>
            <a:pPr marL="0" indent="0">
              <a:buNone/>
            </a:pPr>
            <a:r>
              <a:rPr lang="en-US" dirty="0" smtClean="0"/>
              <a:t>$2  Source of date</a:t>
            </a:r>
          </a:p>
          <a:p>
            <a:pPr marL="0" indent="0">
              <a:buNone/>
            </a:pPr>
            <a:r>
              <a:rPr lang="en-US" dirty="0"/>
              <a:t> </a:t>
            </a:r>
            <a:r>
              <a:rPr lang="en-US" dirty="0" smtClean="0"/>
              <a:t>      </a:t>
            </a:r>
            <a:r>
              <a:rPr lang="en-US" sz="2400" dirty="0" smtClean="0"/>
              <a:t>Date </a:t>
            </a:r>
            <a:r>
              <a:rPr lang="en-US" sz="2400" dirty="0"/>
              <a:t>and time are recorded according to </a:t>
            </a:r>
            <a:r>
              <a:rPr lang="en-US" sz="2400" i="1" dirty="0"/>
              <a:t>Representations of Dates and Times</a:t>
            </a:r>
            <a:r>
              <a:rPr lang="en-US" sz="2400" dirty="0"/>
              <a:t> (</a:t>
            </a:r>
            <a:r>
              <a:rPr lang="en-US" sz="2400" dirty="0" smtClean="0"/>
              <a:t>ISO</a:t>
            </a:r>
          </a:p>
          <a:p>
            <a:pPr marL="0" indent="0">
              <a:spcBef>
                <a:spcPts val="600"/>
              </a:spcBef>
              <a:buNone/>
            </a:pPr>
            <a:r>
              <a:rPr lang="en-US" sz="2400" dirty="0"/>
              <a:t> </a:t>
            </a:r>
            <a:r>
              <a:rPr lang="en-US" sz="2400" dirty="0" smtClean="0"/>
              <a:t>       8601</a:t>
            </a:r>
            <a:r>
              <a:rPr lang="en-US" sz="2400" dirty="0"/>
              <a:t>) unless subfield $2 </a:t>
            </a:r>
            <a:r>
              <a:rPr lang="en-US" sz="2400" dirty="0" smtClean="0"/>
              <a:t>specifies </a:t>
            </a:r>
            <a:r>
              <a:rPr lang="en-US" sz="2400" dirty="0"/>
              <a:t>another date </a:t>
            </a:r>
            <a:r>
              <a:rPr lang="en-US" sz="2400" dirty="0" smtClean="0"/>
              <a:t>scheme.</a:t>
            </a:r>
          </a:p>
          <a:p>
            <a:pPr marL="0" indent="0">
              <a:buNone/>
            </a:pPr>
            <a:endParaRPr lang="en-US" sz="2400" dirty="0"/>
          </a:p>
          <a:p>
            <a:pPr marL="0" indent="0">
              <a:spcBef>
                <a:spcPts val="0"/>
              </a:spcBef>
              <a:buNone/>
            </a:pPr>
            <a:r>
              <a:rPr lang="en-US" sz="2400" dirty="0"/>
              <a:t> </a:t>
            </a:r>
            <a:r>
              <a:rPr lang="en-US" sz="2400" dirty="0" smtClean="0"/>
              <a:t>        		</a:t>
            </a:r>
            <a:r>
              <a:rPr lang="en-US" sz="2400" dirty="0" err="1" smtClean="0"/>
              <a:t>yyyy</a:t>
            </a:r>
            <a:r>
              <a:rPr lang="en-US" sz="2400" dirty="0" smtClean="0"/>
              <a:t>	       </a:t>
            </a:r>
            <a:r>
              <a:rPr lang="en-US" sz="2400" dirty="0" err="1" smtClean="0"/>
              <a:t>yyyymmdd</a:t>
            </a:r>
            <a:r>
              <a:rPr lang="en-US" sz="2400" dirty="0" smtClean="0"/>
              <a:t>	</a:t>
            </a:r>
            <a:r>
              <a:rPr lang="en-US" sz="2400" dirty="0" err="1" smtClean="0"/>
              <a:t>yyyy</a:t>
            </a:r>
            <a:r>
              <a:rPr lang="en-US" sz="2400" dirty="0" smtClean="0"/>
              <a:t>-mm</a:t>
            </a:r>
            <a:endParaRPr lang="en-US" sz="2500"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294573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2426" y="27432"/>
            <a:ext cx="11466576" cy="6830568"/>
          </a:xfrm>
          <a:prstGeom prst="rect">
            <a:avLst/>
          </a:prstGeom>
        </p:spPr>
      </p:pic>
    </p:spTree>
    <p:extLst>
      <p:ext uri="{BB962C8B-B14F-4D97-AF65-F5344CB8AC3E}">
        <p14:creationId xmlns:p14="http://schemas.microsoft.com/office/powerpoint/2010/main" val="40010497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991850" cy="806450"/>
          </a:xfrm>
        </p:spPr>
        <p:txBody>
          <a:bodyPr>
            <a:normAutofit/>
          </a:bodyPr>
          <a:lstStyle/>
          <a:p>
            <a:r>
              <a:rPr lang="en-US" dirty="0" smtClean="0"/>
              <a:t>046 Coding Guidance</a:t>
            </a:r>
            <a:endParaRPr lang="en-US" dirty="0"/>
          </a:p>
        </p:txBody>
      </p:sp>
      <p:sp>
        <p:nvSpPr>
          <p:cNvPr id="3" name="Content Placeholder 2"/>
          <p:cNvSpPr>
            <a:spLocks noGrp="1"/>
          </p:cNvSpPr>
          <p:nvPr>
            <p:ph idx="1"/>
          </p:nvPr>
        </p:nvSpPr>
        <p:spPr>
          <a:xfrm>
            <a:off x="838200" y="806450"/>
            <a:ext cx="10515600" cy="5224462"/>
          </a:xfrm>
        </p:spPr>
        <p:txBody>
          <a:bodyPr>
            <a:normAutofit/>
          </a:bodyPr>
          <a:lstStyle/>
          <a:p>
            <a:pPr marL="0" indent="0">
              <a:buNone/>
            </a:pPr>
            <a:r>
              <a:rPr lang="en-US" dirty="0" smtClean="0"/>
              <a:t>DCM </a:t>
            </a:r>
            <a:r>
              <a:rPr lang="en-US" dirty="0"/>
              <a:t>Z1 046: </a:t>
            </a:r>
            <a:r>
              <a:rPr lang="en-US" dirty="0">
                <a:hlinkClick r:id="rId3"/>
              </a:rPr>
              <a:t>http://www.loc.gov/catdir/cpso/dcmz1.pdf</a:t>
            </a:r>
            <a:endParaRPr lang="en-US" dirty="0" smtClean="0"/>
          </a:p>
          <a:p>
            <a:pPr marL="0" indent="0">
              <a:buNone/>
            </a:pPr>
            <a:r>
              <a:rPr lang="en-US" dirty="0" smtClean="0"/>
              <a:t>LC-PCC PS for 9.3.1.3: </a:t>
            </a:r>
            <a:r>
              <a:rPr lang="en-US" dirty="0">
                <a:hlinkClick r:id="rId4"/>
              </a:rPr>
              <a:t>http://</a:t>
            </a:r>
            <a:r>
              <a:rPr lang="en-US" dirty="0" smtClean="0">
                <a:hlinkClick r:id="rId4"/>
              </a:rPr>
              <a:t>access.rdatoolkit.org/lcpschp9_lcps9-104.html</a:t>
            </a:r>
            <a:endParaRPr lang="en-US" dirty="0" smtClean="0"/>
          </a:p>
          <a:p>
            <a:pPr marL="0" indent="0">
              <a:buNone/>
            </a:pPr>
            <a:endParaRPr lang="en-US" dirty="0"/>
          </a:p>
        </p:txBody>
      </p:sp>
      <p:pic>
        <p:nvPicPr>
          <p:cNvPr id="4" name="Picture 3"/>
          <p:cNvPicPr>
            <a:picLocks noChangeAspect="1"/>
          </p:cNvPicPr>
          <p:nvPr/>
        </p:nvPicPr>
        <p:blipFill>
          <a:blip r:embed="rId5"/>
          <a:stretch>
            <a:fillRect/>
          </a:stretch>
        </p:blipFill>
        <p:spPr>
          <a:xfrm>
            <a:off x="3326892" y="2192972"/>
            <a:ext cx="5899404" cy="4480560"/>
          </a:xfrm>
          <a:prstGeom prst="rect">
            <a:avLst/>
          </a:prstGeom>
        </p:spPr>
      </p:pic>
    </p:spTree>
    <p:extLst>
      <p:ext uri="{BB962C8B-B14F-4D97-AF65-F5344CB8AC3E}">
        <p14:creationId xmlns:p14="http://schemas.microsoft.com/office/powerpoint/2010/main" val="4467520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949325"/>
          </a:xfrm>
        </p:spPr>
        <p:txBody>
          <a:bodyPr/>
          <a:lstStyle/>
          <a:p>
            <a:r>
              <a:rPr lang="en-US" dirty="0" smtClean="0"/>
              <a:t>Time Period of Creation: 046</a:t>
            </a:r>
            <a:endParaRPr lang="en-US" dirty="0"/>
          </a:p>
        </p:txBody>
      </p:sp>
      <p:sp>
        <p:nvSpPr>
          <p:cNvPr id="3" name="Content Placeholder 2"/>
          <p:cNvSpPr>
            <a:spLocks noGrp="1"/>
          </p:cNvSpPr>
          <p:nvPr>
            <p:ph idx="1"/>
          </p:nvPr>
        </p:nvSpPr>
        <p:spPr>
          <a:xfrm>
            <a:off x="838200" y="1190624"/>
            <a:ext cx="10953750" cy="5743575"/>
          </a:xfrm>
        </p:spPr>
        <p:txBody>
          <a:bodyPr>
            <a:normAutofit fontScale="92500" lnSpcReduction="20000"/>
          </a:bodyPr>
          <a:lstStyle/>
          <a:p>
            <a:pPr marL="0" indent="0">
              <a:lnSpc>
                <a:spcPct val="120000"/>
              </a:lnSpc>
              <a:spcBef>
                <a:spcPts val="0"/>
              </a:spcBef>
              <a:buNone/>
            </a:pPr>
            <a:r>
              <a:rPr lang="en-US" dirty="0">
                <a:solidFill>
                  <a:srgbClr val="FF0000"/>
                </a:solidFill>
              </a:rPr>
              <a:t>046 </a:t>
            </a:r>
            <a:r>
              <a:rPr lang="en-US" dirty="0" smtClean="0">
                <a:solidFill>
                  <a:srgbClr val="FF0000"/>
                </a:solidFill>
              </a:rPr>
              <a:t>__  </a:t>
            </a:r>
            <a:r>
              <a:rPr lang="en-US" dirty="0">
                <a:solidFill>
                  <a:srgbClr val="FF0000"/>
                </a:solidFill>
              </a:rPr>
              <a:t>$k 2013 </a:t>
            </a:r>
            <a:endParaRPr lang="en-US" dirty="0" smtClean="0">
              <a:solidFill>
                <a:srgbClr val="FF0000"/>
              </a:solidFill>
            </a:endParaRPr>
          </a:p>
          <a:p>
            <a:pPr marL="0" indent="0">
              <a:lnSpc>
                <a:spcPct val="120000"/>
              </a:lnSpc>
              <a:spcBef>
                <a:spcPts val="0"/>
              </a:spcBef>
              <a:buNone/>
            </a:pPr>
            <a:r>
              <a:rPr lang="en-US" dirty="0" smtClean="0"/>
              <a:t>130 0_  Frozen </a:t>
            </a:r>
            <a:r>
              <a:rPr lang="en-US" dirty="0"/>
              <a:t>(Motion picture : 2013 : Buck and Lee)</a:t>
            </a:r>
          </a:p>
          <a:p>
            <a:pPr marL="0" indent="0">
              <a:lnSpc>
                <a:spcPct val="120000"/>
              </a:lnSpc>
              <a:spcBef>
                <a:spcPts val="0"/>
              </a:spcBef>
              <a:spcAft>
                <a:spcPts val="2400"/>
              </a:spcAft>
              <a:buNone/>
            </a:pPr>
            <a:r>
              <a:rPr lang="en-US" dirty="0" smtClean="0"/>
              <a:t>245 10  Frozen </a:t>
            </a:r>
            <a:r>
              <a:rPr lang="en-US" dirty="0"/>
              <a:t>/ </a:t>
            </a:r>
            <a:r>
              <a:rPr lang="en-US" dirty="0" smtClean="0"/>
              <a:t>$c </a:t>
            </a:r>
            <a:r>
              <a:rPr lang="en-US" dirty="0"/>
              <a:t>Walt Disney Animation Studios ; directed by Chris Buck, </a:t>
            </a:r>
            <a:r>
              <a:rPr lang="en-US" dirty="0" smtClean="0"/>
              <a:t>	  Jennifer Lee </a:t>
            </a:r>
            <a:r>
              <a:rPr lang="en-US" dirty="0"/>
              <a:t>; produced by Peter Del </a:t>
            </a:r>
            <a:r>
              <a:rPr lang="en-US" dirty="0" err="1"/>
              <a:t>Vecho</a:t>
            </a:r>
            <a:r>
              <a:rPr lang="en-US" dirty="0"/>
              <a:t> ; executive producer, John </a:t>
            </a:r>
            <a:r>
              <a:rPr lang="en-US" dirty="0" smtClean="0"/>
              <a:t>	  </a:t>
            </a:r>
            <a:r>
              <a:rPr lang="en-US" dirty="0" err="1" smtClean="0"/>
              <a:t>Lasseter</a:t>
            </a:r>
            <a:r>
              <a:rPr lang="en-US" dirty="0" smtClean="0"/>
              <a:t> </a:t>
            </a:r>
            <a:r>
              <a:rPr lang="en-US" dirty="0"/>
              <a:t>; </a:t>
            </a:r>
            <a:r>
              <a:rPr lang="en-US" dirty="0" smtClean="0"/>
              <a:t>screenplay </a:t>
            </a:r>
            <a:r>
              <a:rPr lang="en-US" dirty="0"/>
              <a:t>by Jennifer Lee ; story by Chris Buck, Jennifer Lee, </a:t>
            </a:r>
            <a:r>
              <a:rPr lang="en-US" dirty="0" smtClean="0"/>
              <a:t>	  Shane </a:t>
            </a:r>
            <a:r>
              <a:rPr lang="en-US" dirty="0"/>
              <a:t>Morris</a:t>
            </a:r>
            <a:r>
              <a:rPr lang="en-US" dirty="0" smtClean="0"/>
              <a:t>.</a:t>
            </a:r>
          </a:p>
          <a:p>
            <a:pPr marL="0" indent="0">
              <a:lnSpc>
                <a:spcPct val="120000"/>
              </a:lnSpc>
              <a:spcBef>
                <a:spcPts val="0"/>
              </a:spcBef>
              <a:buNone/>
            </a:pPr>
            <a:r>
              <a:rPr lang="en-US" dirty="0" smtClean="0">
                <a:solidFill>
                  <a:srgbClr val="FF0000"/>
                </a:solidFill>
              </a:rPr>
              <a:t>046 __  $k </a:t>
            </a:r>
            <a:r>
              <a:rPr lang="en-US" dirty="0">
                <a:solidFill>
                  <a:srgbClr val="FF0000"/>
                </a:solidFill>
              </a:rPr>
              <a:t>2011</a:t>
            </a:r>
          </a:p>
          <a:p>
            <a:pPr marL="0" indent="0">
              <a:lnSpc>
                <a:spcPct val="120000"/>
              </a:lnSpc>
              <a:spcBef>
                <a:spcPts val="0"/>
              </a:spcBef>
              <a:buNone/>
            </a:pPr>
            <a:r>
              <a:rPr lang="en-US" dirty="0" smtClean="0"/>
              <a:t>100 1_  James</a:t>
            </a:r>
            <a:r>
              <a:rPr lang="en-US" dirty="0"/>
              <a:t>, E. L., </a:t>
            </a:r>
            <a:r>
              <a:rPr lang="en-US" dirty="0" smtClean="0"/>
              <a:t>$e </a:t>
            </a:r>
            <a:r>
              <a:rPr lang="en-US" dirty="0"/>
              <a:t>author. </a:t>
            </a:r>
          </a:p>
          <a:p>
            <a:pPr marL="0" indent="0">
              <a:lnSpc>
                <a:spcPct val="120000"/>
              </a:lnSpc>
              <a:spcBef>
                <a:spcPts val="0"/>
              </a:spcBef>
              <a:buNone/>
            </a:pPr>
            <a:r>
              <a:rPr lang="en-US" dirty="0" smtClean="0"/>
              <a:t>245 10  Fifty </a:t>
            </a:r>
            <a:r>
              <a:rPr lang="en-US" dirty="0"/>
              <a:t>shades of Grey / </a:t>
            </a:r>
            <a:r>
              <a:rPr lang="en-US" dirty="0" smtClean="0"/>
              <a:t>$c </a:t>
            </a:r>
            <a:r>
              <a:rPr lang="en-US" dirty="0"/>
              <a:t>E.L. James.</a:t>
            </a:r>
          </a:p>
          <a:p>
            <a:pPr marL="0" indent="0">
              <a:lnSpc>
                <a:spcPct val="120000"/>
              </a:lnSpc>
              <a:spcBef>
                <a:spcPts val="0"/>
              </a:spcBef>
              <a:buNone/>
            </a:pPr>
            <a:r>
              <a:rPr lang="en-US" dirty="0" smtClean="0"/>
              <a:t>250 </a:t>
            </a:r>
            <a:r>
              <a:rPr lang="en-US" dirty="0"/>
              <a:t>__  First Vintage Books edition</a:t>
            </a:r>
            <a:r>
              <a:rPr lang="en-US" dirty="0" smtClean="0"/>
              <a:t>.</a:t>
            </a:r>
          </a:p>
          <a:p>
            <a:pPr marL="0" indent="0">
              <a:lnSpc>
                <a:spcPct val="120000"/>
              </a:lnSpc>
              <a:spcBef>
                <a:spcPts val="0"/>
              </a:spcBef>
              <a:buNone/>
            </a:pPr>
            <a:r>
              <a:rPr lang="en-US" dirty="0" smtClean="0"/>
              <a:t>264 _1  </a:t>
            </a:r>
            <a:r>
              <a:rPr lang="en-US" dirty="0"/>
              <a:t>New York : </a:t>
            </a:r>
            <a:r>
              <a:rPr lang="en-US" dirty="0" smtClean="0"/>
              <a:t>$b </a:t>
            </a:r>
            <a:r>
              <a:rPr lang="en-US" dirty="0"/>
              <a:t>Vintage Books, , a division of Random House, Inc., </a:t>
            </a:r>
            <a:r>
              <a:rPr lang="en-US" dirty="0" smtClean="0"/>
              <a:t>$c 	  2012.</a:t>
            </a:r>
          </a:p>
          <a:p>
            <a:pPr marL="0" indent="0">
              <a:lnSpc>
                <a:spcPct val="120000"/>
              </a:lnSpc>
              <a:spcBef>
                <a:spcPts val="0"/>
              </a:spcBef>
              <a:buNone/>
            </a:pPr>
            <a:r>
              <a:rPr lang="en-US" dirty="0"/>
              <a:t>264 _4  $c ©2011</a:t>
            </a:r>
            <a:endParaRPr lang="en-US" dirty="0" smtClean="0"/>
          </a:p>
        </p:txBody>
      </p:sp>
    </p:spTree>
    <p:extLst>
      <p:ext uri="{BB962C8B-B14F-4D97-AF65-F5344CB8AC3E}">
        <p14:creationId xmlns:p14="http://schemas.microsoft.com/office/powerpoint/2010/main" val="139159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8920</Words>
  <Application>Microsoft Office PowerPoint</Application>
  <PresentationFormat>Widescreen</PresentationFormat>
  <Paragraphs>1184</Paragraphs>
  <Slides>106</Slides>
  <Notes>106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ＭＳ Ｐゴシック</vt:lpstr>
      <vt:lpstr>Aharoni</vt:lpstr>
      <vt:lpstr>Arial</vt:lpstr>
      <vt:lpstr>Calibri</vt:lpstr>
      <vt:lpstr>Calibri Light</vt:lpstr>
      <vt:lpstr>Office Theme</vt:lpstr>
      <vt:lpstr>LCSH vs. LCGFT Form/Genre Terms</vt:lpstr>
      <vt:lpstr>LCSH vs. LCGFT Form/Genre Terms</vt:lpstr>
      <vt:lpstr>LCSH vs. LCGFT Form/Genre Terms</vt:lpstr>
      <vt:lpstr>LCGFT and Other Characteristics</vt:lpstr>
      <vt:lpstr>Other Characteristics Related to Genre/Form</vt:lpstr>
      <vt:lpstr>MARC 385 – Audience Characteristics</vt:lpstr>
      <vt:lpstr>MARC 386 – Creator/Contributor Characteristics</vt:lpstr>
      <vt:lpstr>MARC 385/386 $m and $n</vt:lpstr>
      <vt:lpstr>PowerPoint Presentation</vt:lpstr>
      <vt:lpstr>385/386 Fields</vt:lpstr>
      <vt:lpstr>385/386 Fields</vt:lpstr>
      <vt:lpstr>385/386 Fields</vt:lpstr>
      <vt:lpstr>Which Vocabularies to Use?</vt:lpstr>
      <vt:lpstr>PowerPoint Presentation</vt:lpstr>
      <vt:lpstr>Which Vocabularies to Use?</vt:lpstr>
      <vt:lpstr>LCDGT</vt:lpstr>
      <vt:lpstr>Recording Audience Characteristics</vt:lpstr>
      <vt:lpstr>Recording Audience Characteristics</vt:lpstr>
      <vt:lpstr>Recording Audience Characteristics</vt:lpstr>
      <vt:lpstr>Recording Audience Characteristics</vt:lpstr>
      <vt:lpstr>Recording Creator/Contributor Characteristics</vt:lpstr>
      <vt:lpstr>Recording Creator/Contributor Characteristics</vt:lpstr>
      <vt:lpstr>Recording Creator/Contributor Characteristics</vt:lpstr>
      <vt:lpstr>Recording Creator/Contributor Characteristics</vt:lpstr>
      <vt:lpstr>Recording Creator/Contributor Characteristics</vt:lpstr>
      <vt:lpstr>Recording Creator/Contributor Characteristics</vt:lpstr>
      <vt:lpstr>PowerPoint Presentation</vt:lpstr>
      <vt:lpstr>Recording Creator/Contributor Characteristics</vt:lpstr>
      <vt:lpstr>Exercise s</vt:lpstr>
      <vt:lpstr>PowerPoint Presentation</vt:lpstr>
      <vt:lpstr>PowerPoint Presentation</vt:lpstr>
      <vt:lpstr>PowerPoint Presentation</vt:lpstr>
      <vt:lpstr>PowerPoint Presentation</vt:lpstr>
      <vt:lpstr>PowerPoint Presentation</vt:lpstr>
      <vt:lpstr>Rhyme Time  A Collection of Poetry by the Children of Oregon  compiled by John M. Reed &amp; Lillián E. Gillman    Other Eye Exercises Kirkland, WA ©1988 </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Policies for Assignment of LCGFT Terms</vt:lpstr>
      <vt:lpstr>General Terms </vt:lpstr>
      <vt:lpstr>Background Information</vt:lpstr>
      <vt:lpstr>Background Information</vt:lpstr>
      <vt:lpstr>Monthly List 2015-13</vt:lpstr>
      <vt:lpstr>Monthly List 2015-13</vt:lpstr>
      <vt:lpstr>LCGFT General Terms</vt:lpstr>
      <vt:lpstr>Monthly List 2015-13</vt:lpstr>
      <vt:lpstr>LCGFT General Terms</vt:lpstr>
      <vt:lpstr>LCGFT General Terms</vt:lpstr>
      <vt:lpstr>LCGFT General Terms</vt:lpstr>
      <vt:lpstr>PowerPoint Presentation</vt:lpstr>
      <vt:lpstr>Examples</vt:lpstr>
      <vt:lpstr>Examples</vt:lpstr>
      <vt:lpstr>Examples</vt:lpstr>
      <vt:lpstr>PowerPoint Presentation</vt:lpstr>
      <vt:lpstr>Examples</vt:lpstr>
      <vt:lpstr>Examples</vt:lpstr>
      <vt:lpstr>Examples</vt:lpstr>
      <vt:lpstr>Examples</vt:lpstr>
      <vt:lpstr>Examples</vt:lpstr>
      <vt:lpstr>Examples</vt:lpstr>
      <vt:lpstr>PowerPoint Presentation</vt:lpstr>
      <vt:lpstr>Examples</vt:lpstr>
      <vt:lpstr>Policies for Assignment of General LCGFT Terms</vt:lpstr>
      <vt:lpstr>Policies for Assignment of General LCGFT Terms</vt:lpstr>
      <vt:lpstr>Exercises</vt:lpstr>
      <vt:lpstr>PowerPoint Presentation</vt:lpstr>
      <vt:lpstr>PowerPoint Presentation</vt:lpstr>
      <vt:lpstr>PowerPoint Presentation</vt:lpstr>
      <vt:lpstr>PowerPoint Presentation</vt:lpstr>
      <vt:lpstr>PowerPoint Presentation</vt:lpstr>
      <vt:lpstr>PowerPoint Presentation</vt:lpstr>
      <vt:lpstr>Literature Terms </vt:lpstr>
      <vt:lpstr>Background Information</vt:lpstr>
      <vt:lpstr>Background Information</vt:lpstr>
      <vt:lpstr>Background Information</vt:lpstr>
      <vt:lpstr>Background Information</vt:lpstr>
      <vt:lpstr>Background Information</vt:lpstr>
      <vt:lpstr>Monthly List 2015-15</vt:lpstr>
      <vt:lpstr>Sample proposed headings, A-Y (no Z yet)</vt:lpstr>
      <vt:lpstr>Reminder: Assign to both individual works and compilations by one or multiple authors</vt:lpstr>
      <vt:lpstr>Changes in Practice</vt:lpstr>
      <vt:lpstr>Examples</vt:lpstr>
      <vt:lpstr>Examples</vt:lpstr>
      <vt:lpstr>Examples</vt:lpstr>
      <vt:lpstr>Examples</vt:lpstr>
      <vt:lpstr>Examples</vt:lpstr>
      <vt:lpstr>Examples</vt:lpstr>
      <vt:lpstr>Exercise</vt:lpstr>
      <vt:lpstr>Time Period of Creation</vt:lpstr>
      <vt:lpstr>Time Period of Creation: 046</vt:lpstr>
      <vt:lpstr>PowerPoint Presentation</vt:lpstr>
      <vt:lpstr>046 Coding Guidance</vt:lpstr>
      <vt:lpstr>Time Period of Creation: 046</vt:lpstr>
      <vt:lpstr>Time Period of Creation: 046</vt:lpstr>
      <vt:lpstr>Time Period of Creation: 046</vt:lpstr>
      <vt:lpstr>Time Period of Creation: 388</vt:lpstr>
      <vt:lpstr>Time Period of Creation: 388</vt:lpstr>
      <vt:lpstr>Time Period of Creation: 388</vt:lpstr>
      <vt:lpstr>Summary</vt:lpstr>
      <vt:lpstr>Summary</vt:lpstr>
    </vt:vector>
  </TitlesOfParts>
  <Company>University of Washington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LCSH vs. LCGFT Form/Genre Terms</dc:title>
  <dc:creator>Adam L. Schiff</dc:creator>
  <cp:lastModifiedBy>Adam L. Schiff</cp:lastModifiedBy>
  <cp:revision>216</cp:revision>
  <cp:lastPrinted>2015-04-22T01:43:27Z</cp:lastPrinted>
  <dcterms:created xsi:type="dcterms:W3CDTF">2015-03-02T02:42:42Z</dcterms:created>
  <dcterms:modified xsi:type="dcterms:W3CDTF">2015-05-04T01:05:23Z</dcterms:modified>
</cp:coreProperties>
</file>